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6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11" r:id="rId55"/>
    <p:sldId id="312" r:id="rId56"/>
    <p:sldId id="313" r:id="rId57"/>
    <p:sldId id="314" r:id="rId58"/>
    <p:sldId id="315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4" r:id="rId85"/>
    <p:sldId id="342" r:id="rId86"/>
    <p:sldId id="343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4" r:id="rId125"/>
    <p:sldId id="385" r:id="rId126"/>
    <p:sldId id="386" r:id="rId127"/>
    <p:sldId id="388" r:id="rId128"/>
    <p:sldId id="387" r:id="rId129"/>
    <p:sldId id="389" r:id="rId130"/>
    <p:sldId id="390" r:id="rId131"/>
    <p:sldId id="391" r:id="rId132"/>
    <p:sldId id="392" r:id="rId133"/>
    <p:sldId id="393" r:id="rId134"/>
    <p:sldId id="394" r:id="rId135"/>
    <p:sldId id="395" r:id="rId136"/>
    <p:sldId id="396" r:id="rId1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FB933-078D-47B5-BB23-BB3EAB81FDC1}" type="datetimeFigureOut">
              <a:rPr lang="de-DE" smtClean="0"/>
              <a:t>02.07.2024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34B9B-EDBD-4C2E-BD42-64626566A0C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5138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DF4757D-1682-423D-8B67-16841086FF82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F04F72-AEBF-4994-8DBD-B9D1459018A8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77A4D54-6C81-4525-ADD7-CC518E13C118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322E1-1580-77E1-1968-C1D465C642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458956-A77E-4489-A1CC-C21D02EFE6A2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FDD5-75D2-F22A-0239-47782139E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0910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089A407-51A2-4FD8-9934-E56DFEB1F971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524228A-19FD-4965-B73D-B66AE21CB235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39C9074-EB66-451D-97A4-DB6027C32202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53AF701-544C-4E50-9B0B-6241CD9D499D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4DF1200-AE0A-41AE-BDA4-4B9D99CCA3A5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CC2E5EA-3249-4803-9225-8F98D003B198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C8C43-BD3D-4E74-A423-04B7936A478D}" type="datetime1">
              <a:rPr lang="de-DE" smtClean="0"/>
              <a:t>02.07.2024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77811-C7A2-C7C4-F801-0754F58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6" y="1440485"/>
            <a:ext cx="7417248" cy="39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151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ECB69-EF3F-B19F-DF15-DD8194C6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13" y="1170792"/>
            <a:ext cx="8502174" cy="45164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CA33C6-03E6-5CD0-DDCE-DCCCDF950040}"/>
              </a:ext>
            </a:extLst>
          </p:cNvPr>
          <p:cNvSpPr/>
          <p:nvPr/>
        </p:nvSpPr>
        <p:spPr>
          <a:xfrm>
            <a:off x="2835848" y="4096673"/>
            <a:ext cx="1405840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ACE9A-2DE1-BB47-52E8-78156EACADD2}"/>
              </a:ext>
            </a:extLst>
          </p:cNvPr>
          <p:cNvSpPr txBox="1"/>
          <p:nvPr/>
        </p:nvSpPr>
        <p:spPr>
          <a:xfrm>
            <a:off x="6019535" y="3515108"/>
            <a:ext cx="5095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Usually you would </a:t>
            </a:r>
            <a:r>
              <a:rPr lang="de-DE" dirty="0">
                <a:solidFill>
                  <a:srgbClr val="FFFF00"/>
                </a:solidFill>
              </a:rPr>
              <a:t>not use a redundant name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>
                <a:solidFill>
                  <a:srgbClr val="00FF00"/>
                </a:solidFill>
              </a:rPr>
              <a:t>move is a keyword</a:t>
            </a:r>
            <a:r>
              <a:rPr lang="de-DE" dirty="0">
                <a:solidFill>
                  <a:schemeClr val="bg1"/>
                </a:solidFill>
              </a:rPr>
              <a:t> and can‘t be a function name :^)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Redundant because we‘re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implementing the struct Ball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0258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ECB69-EF3F-B19F-DF15-DD8194C6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13" y="1170792"/>
            <a:ext cx="8502174" cy="45164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CA33C6-03E6-5CD0-DDCE-DCCCDF950040}"/>
              </a:ext>
            </a:extLst>
          </p:cNvPr>
          <p:cNvSpPr/>
          <p:nvPr/>
        </p:nvSpPr>
        <p:spPr>
          <a:xfrm>
            <a:off x="2408859" y="1490432"/>
            <a:ext cx="7938227" cy="25941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ACE9A-2DE1-BB47-52E8-78156EACADD2}"/>
              </a:ext>
            </a:extLst>
          </p:cNvPr>
          <p:cNvSpPr txBox="1"/>
          <p:nvPr/>
        </p:nvSpPr>
        <p:spPr>
          <a:xfrm>
            <a:off x="4119780" y="3503023"/>
            <a:ext cx="460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Check if our ball instance hit the wall of the given world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210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ECB69-EF3F-B19F-DF15-DD8194C6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13" y="1170792"/>
            <a:ext cx="8502174" cy="451641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CA33C6-03E6-5CD0-DDCE-DCCCDF950040}"/>
              </a:ext>
            </a:extLst>
          </p:cNvPr>
          <p:cNvSpPr/>
          <p:nvPr/>
        </p:nvSpPr>
        <p:spPr>
          <a:xfrm flipV="1">
            <a:off x="2408860" y="4084589"/>
            <a:ext cx="4056392" cy="13091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ACE9A-2DE1-BB47-52E8-78156EACADD2}"/>
              </a:ext>
            </a:extLst>
          </p:cNvPr>
          <p:cNvSpPr txBox="1"/>
          <p:nvPr/>
        </p:nvSpPr>
        <p:spPr>
          <a:xfrm>
            <a:off x="6465252" y="4585281"/>
            <a:ext cx="2316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Move the ball in our world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12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726F8-355F-1C75-443D-A9505C6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5" y="1095669"/>
            <a:ext cx="7850890" cy="46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32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726F8-355F-1C75-443D-A9505C6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5" y="1095669"/>
            <a:ext cx="7850890" cy="46666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61538D-6159-FC1F-95B5-60809294987F}"/>
              </a:ext>
            </a:extLst>
          </p:cNvPr>
          <p:cNvSpPr/>
          <p:nvPr/>
        </p:nvSpPr>
        <p:spPr>
          <a:xfrm>
            <a:off x="2618326" y="2324268"/>
            <a:ext cx="3093653" cy="147431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E623C-70A0-AF61-6735-A1E8589BF3B3}"/>
              </a:ext>
            </a:extLst>
          </p:cNvPr>
          <p:cNvSpPr txBox="1"/>
          <p:nvPr/>
        </p:nvSpPr>
        <p:spPr>
          <a:xfrm>
            <a:off x="5711979" y="2799817"/>
            <a:ext cx="3324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now </a:t>
            </a:r>
            <a:r>
              <a:rPr lang="de-DE" dirty="0">
                <a:solidFill>
                  <a:srgbClr val="00FF00"/>
                </a:solidFill>
              </a:rPr>
              <a:t>collected every relevant value </a:t>
            </a:r>
            <a:r>
              <a:rPr lang="de-DE" dirty="0">
                <a:solidFill>
                  <a:schemeClr val="bg1"/>
                </a:solidFill>
              </a:rPr>
              <a:t>for the ball state </a:t>
            </a:r>
            <a:r>
              <a:rPr lang="de-DE" dirty="0">
                <a:solidFill>
                  <a:srgbClr val="00FF00"/>
                </a:solidFill>
              </a:rPr>
              <a:t>into a single struct</a:t>
            </a:r>
          </a:p>
        </p:txBody>
      </p:sp>
    </p:spTree>
    <p:extLst>
      <p:ext uri="{BB962C8B-B14F-4D97-AF65-F5344CB8AC3E}">
        <p14:creationId xmlns:p14="http://schemas.microsoft.com/office/powerpoint/2010/main" val="19634021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726F8-355F-1C75-443D-A9505C6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5" y="1095669"/>
            <a:ext cx="7850890" cy="46666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61538D-6159-FC1F-95B5-60809294987F}"/>
              </a:ext>
            </a:extLst>
          </p:cNvPr>
          <p:cNvSpPr/>
          <p:nvPr/>
        </p:nvSpPr>
        <p:spPr>
          <a:xfrm>
            <a:off x="3077540" y="4048336"/>
            <a:ext cx="3995968" cy="2537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E623C-70A0-AF61-6735-A1E8589BF3B3}"/>
              </a:ext>
            </a:extLst>
          </p:cNvPr>
          <p:cNvSpPr txBox="1"/>
          <p:nvPr/>
        </p:nvSpPr>
        <p:spPr>
          <a:xfrm>
            <a:off x="5001002" y="3395990"/>
            <a:ext cx="4145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print_window() </a:t>
            </a:r>
            <a:r>
              <a:rPr lang="de-DE" dirty="0">
                <a:solidFill>
                  <a:schemeClr val="bg1"/>
                </a:solidFill>
              </a:rPr>
              <a:t>in the background was also updated to </a:t>
            </a:r>
            <a:r>
              <a:rPr lang="de-DE" dirty="0">
                <a:solidFill>
                  <a:srgbClr val="FFFF00"/>
                </a:solidFill>
              </a:rPr>
              <a:t>take an instance of type Ball</a:t>
            </a:r>
          </a:p>
        </p:txBody>
      </p:sp>
    </p:spTree>
    <p:extLst>
      <p:ext uri="{BB962C8B-B14F-4D97-AF65-F5344CB8AC3E}">
        <p14:creationId xmlns:p14="http://schemas.microsoft.com/office/powerpoint/2010/main" val="14242451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726F8-355F-1C75-443D-A9505C6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5" y="1095669"/>
            <a:ext cx="7850890" cy="46666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61538D-6159-FC1F-95B5-60809294987F}"/>
              </a:ext>
            </a:extLst>
          </p:cNvPr>
          <p:cNvSpPr/>
          <p:nvPr/>
        </p:nvSpPr>
        <p:spPr>
          <a:xfrm flipV="1">
            <a:off x="3077540" y="4302111"/>
            <a:ext cx="3766361" cy="5075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E623C-70A0-AF61-6735-A1E8589BF3B3}"/>
              </a:ext>
            </a:extLst>
          </p:cNvPr>
          <p:cNvSpPr txBox="1"/>
          <p:nvPr/>
        </p:nvSpPr>
        <p:spPr>
          <a:xfrm>
            <a:off x="3305133" y="3742297"/>
            <a:ext cx="694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main loop is now </a:t>
            </a:r>
            <a:r>
              <a:rPr lang="de-DE" dirty="0">
                <a:solidFill>
                  <a:srgbClr val="00FF00"/>
                </a:solidFill>
              </a:rPr>
              <a:t>more concise and readable</a:t>
            </a:r>
            <a:r>
              <a:rPr lang="de-DE" dirty="0">
                <a:solidFill>
                  <a:schemeClr val="bg1"/>
                </a:solidFill>
              </a:rPr>
              <a:t>, we can </a:t>
            </a:r>
            <a:r>
              <a:rPr lang="de-DE" dirty="0">
                <a:solidFill>
                  <a:srgbClr val="00FF00"/>
                </a:solidFill>
              </a:rPr>
              <a:t>easily see what is going on</a:t>
            </a:r>
          </a:p>
        </p:txBody>
      </p:sp>
    </p:spTree>
    <p:extLst>
      <p:ext uri="{BB962C8B-B14F-4D97-AF65-F5344CB8AC3E}">
        <p14:creationId xmlns:p14="http://schemas.microsoft.com/office/powerpoint/2010/main" val="6681542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726F8-355F-1C75-443D-A9505C6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55" y="1095669"/>
            <a:ext cx="7850890" cy="46666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61538D-6159-FC1F-95B5-60809294987F}"/>
              </a:ext>
            </a:extLst>
          </p:cNvPr>
          <p:cNvSpPr/>
          <p:nvPr/>
        </p:nvSpPr>
        <p:spPr>
          <a:xfrm flipV="1">
            <a:off x="3077540" y="4302111"/>
            <a:ext cx="3766361" cy="5075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E623C-70A0-AF61-6735-A1E8589BF3B3}"/>
              </a:ext>
            </a:extLst>
          </p:cNvPr>
          <p:cNvSpPr txBox="1"/>
          <p:nvPr/>
        </p:nvSpPr>
        <p:spPr>
          <a:xfrm>
            <a:off x="5852614" y="3087832"/>
            <a:ext cx="4036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Additionally, because </a:t>
            </a:r>
            <a:r>
              <a:rPr lang="de-DE" dirty="0">
                <a:solidFill>
                  <a:srgbClr val="00FF00"/>
                </a:solidFill>
              </a:rPr>
              <a:t>we isolated the ball logic</a:t>
            </a:r>
            <a:r>
              <a:rPr lang="de-DE" dirty="0">
                <a:solidFill>
                  <a:schemeClr val="bg1"/>
                </a:solidFill>
              </a:rPr>
              <a:t>, we can now </a:t>
            </a:r>
            <a:r>
              <a:rPr lang="de-DE" dirty="0">
                <a:solidFill>
                  <a:srgbClr val="FFFF00"/>
                </a:solidFill>
              </a:rPr>
              <a:t>easily create a whole list of balls</a:t>
            </a:r>
            <a:r>
              <a:rPr lang="de-DE" dirty="0">
                <a:solidFill>
                  <a:schemeClr val="bg1"/>
                </a:solidFill>
              </a:rPr>
              <a:t> :^)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0E530-808A-DBF3-2330-10C2338F2EE8}"/>
              </a:ext>
            </a:extLst>
          </p:cNvPr>
          <p:cNvSpPr/>
          <p:nvPr/>
        </p:nvSpPr>
        <p:spPr>
          <a:xfrm flipV="1">
            <a:off x="2609598" y="2314468"/>
            <a:ext cx="3110437" cy="149620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6504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19038-A5D5-9711-EC89-7402A516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7" y="710853"/>
            <a:ext cx="7897946" cy="54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235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19038-A5D5-9711-EC89-7402A516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7" y="710853"/>
            <a:ext cx="7897946" cy="5436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94F6FE-0606-1E5B-BF65-404802F8A842}"/>
              </a:ext>
            </a:extLst>
          </p:cNvPr>
          <p:cNvSpPr/>
          <p:nvPr/>
        </p:nvSpPr>
        <p:spPr>
          <a:xfrm>
            <a:off x="2578044" y="1921448"/>
            <a:ext cx="2819736" cy="151158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E2586-7377-9FE2-7894-F140626AEF95}"/>
              </a:ext>
            </a:extLst>
          </p:cNvPr>
          <p:cNvSpPr txBox="1"/>
          <p:nvPr/>
        </p:nvSpPr>
        <p:spPr>
          <a:xfrm>
            <a:off x="6137404" y="2134943"/>
            <a:ext cx="3044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simply create more instances</a:t>
            </a:r>
          </a:p>
        </p:txBody>
      </p:sp>
    </p:spTree>
    <p:extLst>
      <p:ext uri="{BB962C8B-B14F-4D97-AF65-F5344CB8AC3E}">
        <p14:creationId xmlns:p14="http://schemas.microsoft.com/office/powerpoint/2010/main" val="2295346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77811-C7A2-C7C4-F801-0754F58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6" y="1440485"/>
            <a:ext cx="7417248" cy="39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9B89A-26BB-0840-2BA2-48B2BFF58E55}"/>
              </a:ext>
            </a:extLst>
          </p:cNvPr>
          <p:cNvSpPr/>
          <p:nvPr/>
        </p:nvSpPr>
        <p:spPr>
          <a:xfrm>
            <a:off x="6582069" y="1440485"/>
            <a:ext cx="1309163" cy="35367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39D0-7C41-A211-DF68-2BEAE130C86C}"/>
              </a:ext>
            </a:extLst>
          </p:cNvPr>
          <p:cNvSpPr txBox="1"/>
          <p:nvPr/>
        </p:nvSpPr>
        <p:spPr>
          <a:xfrm>
            <a:off x="6681850" y="1842870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Return type</a:t>
            </a:r>
          </a:p>
        </p:txBody>
      </p:sp>
    </p:spTree>
    <p:extLst>
      <p:ext uri="{BB962C8B-B14F-4D97-AF65-F5344CB8AC3E}">
        <p14:creationId xmlns:p14="http://schemas.microsoft.com/office/powerpoint/2010/main" val="225976821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19038-A5D5-9711-EC89-7402A516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7" y="710853"/>
            <a:ext cx="7897946" cy="5436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94F6FE-0606-1E5B-BF65-404802F8A842}"/>
              </a:ext>
            </a:extLst>
          </p:cNvPr>
          <p:cNvSpPr/>
          <p:nvPr/>
        </p:nvSpPr>
        <p:spPr>
          <a:xfrm flipV="1">
            <a:off x="2578043" y="3434035"/>
            <a:ext cx="5969783" cy="24370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E2586-7377-9FE2-7894-F140626AEF95}"/>
              </a:ext>
            </a:extLst>
          </p:cNvPr>
          <p:cNvSpPr txBox="1"/>
          <p:nvPr/>
        </p:nvSpPr>
        <p:spPr>
          <a:xfrm>
            <a:off x="6137404" y="2134943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simply create more instances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Add them to a list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333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19038-A5D5-9711-EC89-7402A516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7" y="710853"/>
            <a:ext cx="7897946" cy="5436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94F6FE-0606-1E5B-BF65-404802F8A842}"/>
              </a:ext>
            </a:extLst>
          </p:cNvPr>
          <p:cNvSpPr/>
          <p:nvPr/>
        </p:nvSpPr>
        <p:spPr>
          <a:xfrm flipV="1">
            <a:off x="3053370" y="4179088"/>
            <a:ext cx="4249746" cy="9850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E2586-7377-9FE2-7894-F140626AEF95}"/>
              </a:ext>
            </a:extLst>
          </p:cNvPr>
          <p:cNvSpPr txBox="1"/>
          <p:nvPr/>
        </p:nvSpPr>
        <p:spPr>
          <a:xfrm>
            <a:off x="6135801" y="2134943"/>
            <a:ext cx="30476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simply create more instances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Add them to a list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And apply our logic to all of them!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5538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719038-A5D5-9711-EC89-7402A516F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027" y="710853"/>
            <a:ext cx="7897946" cy="54362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94F6FE-0606-1E5B-BF65-404802F8A842}"/>
              </a:ext>
            </a:extLst>
          </p:cNvPr>
          <p:cNvSpPr/>
          <p:nvPr/>
        </p:nvSpPr>
        <p:spPr>
          <a:xfrm>
            <a:off x="3053370" y="3935544"/>
            <a:ext cx="4136956" cy="2435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E2586-7377-9FE2-7894-F140626AEF95}"/>
              </a:ext>
            </a:extLst>
          </p:cNvPr>
          <p:cNvSpPr txBox="1"/>
          <p:nvPr/>
        </p:nvSpPr>
        <p:spPr>
          <a:xfrm>
            <a:off x="6130992" y="2134943"/>
            <a:ext cx="3057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 simply create more instances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Add them to a list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And apply our logic to all of them!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And don‘t forget to draw all :^)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7747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CD797-9B44-D1D4-786C-DC296BF25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07" y="950654"/>
            <a:ext cx="7320786" cy="4956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BEE0E0-E460-359A-CDAB-C4C435BF7299}"/>
              </a:ext>
            </a:extLst>
          </p:cNvPr>
          <p:cNvSpPr txBox="1"/>
          <p:nvPr/>
        </p:nvSpPr>
        <p:spPr>
          <a:xfrm>
            <a:off x="4406274" y="4205434"/>
            <a:ext cx="3379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And just like that, we have three balls :^)</a:t>
            </a:r>
          </a:p>
        </p:txBody>
      </p:sp>
    </p:spTree>
    <p:extLst>
      <p:ext uri="{BB962C8B-B14F-4D97-AF65-F5344CB8AC3E}">
        <p14:creationId xmlns:p14="http://schemas.microsoft.com/office/powerpoint/2010/main" val="82963567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Exercises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245D93-9D4F-8827-5B47-EDBF9B1B3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Time for exercises!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365735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Exercises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9AEB3-878E-A120-75EE-929AC70C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17" y="1289433"/>
            <a:ext cx="7986566" cy="42791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A39CD9-3C67-2218-BA85-E91CFF7CC1F9}"/>
              </a:ext>
            </a:extLst>
          </p:cNvPr>
          <p:cNvSpPr/>
          <p:nvPr/>
        </p:nvSpPr>
        <p:spPr>
          <a:xfrm>
            <a:off x="1522657" y="1289433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16700848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89AEB3-878E-A120-75EE-929AC70C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17" y="1289433"/>
            <a:ext cx="7986566" cy="42791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Exercises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39CD9-3C67-2218-BA85-E91CFF7CC1F9}"/>
              </a:ext>
            </a:extLst>
          </p:cNvPr>
          <p:cNvSpPr/>
          <p:nvPr/>
        </p:nvSpPr>
        <p:spPr>
          <a:xfrm>
            <a:off x="1522657" y="1289433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1BB82-72FC-F3A6-1B09-3ABEB87D800F}"/>
              </a:ext>
            </a:extLst>
          </p:cNvPr>
          <p:cNvSpPr txBox="1"/>
          <p:nvPr/>
        </p:nvSpPr>
        <p:spPr>
          <a:xfrm>
            <a:off x="7924908" y="1289433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35911433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89AEB3-878E-A120-75EE-929AC70C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17" y="1289433"/>
            <a:ext cx="7986566" cy="4279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CA318-DB59-3284-C02E-FD0232662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" t="54" r="-656" b="-54"/>
          <a:stretch/>
        </p:blipFill>
        <p:spPr>
          <a:xfrm>
            <a:off x="2171196" y="1291138"/>
            <a:ext cx="7949735" cy="42791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Exercises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A39CD9-3C67-2218-BA85-E91CFF7CC1F9}"/>
              </a:ext>
            </a:extLst>
          </p:cNvPr>
          <p:cNvSpPr/>
          <p:nvPr/>
        </p:nvSpPr>
        <p:spPr>
          <a:xfrm>
            <a:off x="1522657" y="1289433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1BB82-72FC-F3A6-1B09-3ABEB87D800F}"/>
              </a:ext>
            </a:extLst>
          </p:cNvPr>
          <p:cNvSpPr txBox="1"/>
          <p:nvPr/>
        </p:nvSpPr>
        <p:spPr>
          <a:xfrm>
            <a:off x="7924908" y="1289433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4F947-D248-84B2-D7A1-63BF4823ADFC}"/>
              </a:ext>
            </a:extLst>
          </p:cNvPr>
          <p:cNvSpPr/>
          <p:nvPr/>
        </p:nvSpPr>
        <p:spPr>
          <a:xfrm>
            <a:off x="2868074" y="2130914"/>
            <a:ext cx="1272909" cy="88620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D783CC-5008-0E04-B5D4-63F2B3FDDEC6}"/>
              </a:ext>
            </a:extLst>
          </p:cNvPr>
          <p:cNvSpPr txBox="1"/>
          <p:nvPr/>
        </p:nvSpPr>
        <p:spPr>
          <a:xfrm>
            <a:off x="4209462" y="2420126"/>
            <a:ext cx="3058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Nope, field names must be unique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64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8012636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8504968" y="54459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158828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77811-C7A2-C7C4-F801-0754F58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6" y="1440485"/>
            <a:ext cx="7417248" cy="39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9B89A-26BB-0840-2BA2-48B2BFF58E55}"/>
              </a:ext>
            </a:extLst>
          </p:cNvPr>
          <p:cNvSpPr/>
          <p:nvPr/>
        </p:nvSpPr>
        <p:spPr>
          <a:xfrm>
            <a:off x="3677742" y="1440485"/>
            <a:ext cx="2614297" cy="35367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39D0-7C41-A211-DF68-2BEAE130C86C}"/>
              </a:ext>
            </a:extLst>
          </p:cNvPr>
          <p:cNvSpPr txBox="1"/>
          <p:nvPr/>
        </p:nvSpPr>
        <p:spPr>
          <a:xfrm>
            <a:off x="5541200" y="1842870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152228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8504968" y="54459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6BBAD-A29E-D6FC-C635-BDDD87BD9387}"/>
              </a:ext>
            </a:extLst>
          </p:cNvPr>
          <p:cNvSpPr txBox="1"/>
          <p:nvPr/>
        </p:nvSpPr>
        <p:spPr>
          <a:xfrm>
            <a:off x="7032991" y="2469283"/>
            <a:ext cx="355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code does compile! This code is valid!</a:t>
            </a:r>
          </a:p>
        </p:txBody>
      </p:sp>
    </p:spTree>
    <p:extLst>
      <p:ext uri="{BB962C8B-B14F-4D97-AF65-F5344CB8AC3E}">
        <p14:creationId xmlns:p14="http://schemas.microsoft.com/office/powerpoint/2010/main" val="4168147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8504968" y="54459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6BBAD-A29E-D6FC-C635-BDDD87BD9387}"/>
              </a:ext>
            </a:extLst>
          </p:cNvPr>
          <p:cNvSpPr txBox="1"/>
          <p:nvPr/>
        </p:nvSpPr>
        <p:spPr>
          <a:xfrm>
            <a:off x="7032991" y="2469283"/>
            <a:ext cx="355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code does compile! This code is valid!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A65F4-6E81-4FD0-2A1D-955DCC443979}"/>
              </a:ext>
            </a:extLst>
          </p:cNvPr>
          <p:cNvSpPr/>
          <p:nvPr/>
        </p:nvSpPr>
        <p:spPr>
          <a:xfrm>
            <a:off x="2372606" y="2710975"/>
            <a:ext cx="3987912" cy="261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3E154-41EA-2C7D-50B0-66902A94A6F5}"/>
              </a:ext>
            </a:extLst>
          </p:cNvPr>
          <p:cNvSpPr txBox="1"/>
          <p:nvPr/>
        </p:nvSpPr>
        <p:spPr>
          <a:xfrm>
            <a:off x="2755983" y="2972585"/>
            <a:ext cx="668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Again, we can </a:t>
            </a:r>
            <a:r>
              <a:rPr lang="de-DE" dirty="0">
                <a:solidFill>
                  <a:srgbClr val="00FF00"/>
                </a:solidFill>
              </a:rPr>
              <a:t>omit the return</a:t>
            </a:r>
            <a:r>
              <a:rPr lang="de-DE" dirty="0">
                <a:solidFill>
                  <a:schemeClr val="bg1"/>
                </a:solidFill>
              </a:rPr>
              <a:t> if the </a:t>
            </a:r>
            <a:r>
              <a:rPr lang="de-DE" dirty="0">
                <a:solidFill>
                  <a:srgbClr val="FFFF00"/>
                </a:solidFill>
              </a:rPr>
              <a:t>return value is the last expression</a:t>
            </a:r>
            <a:r>
              <a:rPr lang="de-DE" dirty="0">
                <a:solidFill>
                  <a:schemeClr val="bg1"/>
                </a:solidFill>
              </a:rPr>
              <a:t> in a function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Don‘t forget to also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omit the semicolon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6517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8504968" y="54459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6BBAD-A29E-D6FC-C635-BDDD87BD9387}"/>
              </a:ext>
            </a:extLst>
          </p:cNvPr>
          <p:cNvSpPr txBox="1"/>
          <p:nvPr/>
        </p:nvSpPr>
        <p:spPr>
          <a:xfrm>
            <a:off x="7032991" y="2469283"/>
            <a:ext cx="355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code does compile! This code is valid!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A65F4-6E81-4FD0-2A1D-955DCC443979}"/>
              </a:ext>
            </a:extLst>
          </p:cNvPr>
          <p:cNvSpPr/>
          <p:nvPr/>
        </p:nvSpPr>
        <p:spPr>
          <a:xfrm>
            <a:off x="1925475" y="5599191"/>
            <a:ext cx="7065453" cy="261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3E154-41EA-2C7D-50B0-66902A94A6F5}"/>
              </a:ext>
            </a:extLst>
          </p:cNvPr>
          <p:cNvSpPr txBox="1"/>
          <p:nvPr/>
        </p:nvSpPr>
        <p:spPr>
          <a:xfrm>
            <a:off x="4250528" y="3126834"/>
            <a:ext cx="47404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After this line, there are three individuals in the population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Bob, aged 32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Alice, aged 27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Baby, aged 1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7396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8504968" y="544597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6BBAD-A29E-D6FC-C635-BDDD87BD9387}"/>
              </a:ext>
            </a:extLst>
          </p:cNvPr>
          <p:cNvSpPr txBox="1"/>
          <p:nvPr/>
        </p:nvSpPr>
        <p:spPr>
          <a:xfrm>
            <a:off x="7032991" y="2469283"/>
            <a:ext cx="3557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code does compile! This code is valid!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A65F4-6E81-4FD0-2A1D-955DCC443979}"/>
              </a:ext>
            </a:extLst>
          </p:cNvPr>
          <p:cNvSpPr/>
          <p:nvPr/>
        </p:nvSpPr>
        <p:spPr>
          <a:xfrm>
            <a:off x="1925475" y="5844911"/>
            <a:ext cx="6521647" cy="2618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3E154-41EA-2C7D-50B0-66902A94A6F5}"/>
              </a:ext>
            </a:extLst>
          </p:cNvPr>
          <p:cNvSpPr txBox="1"/>
          <p:nvPr/>
        </p:nvSpPr>
        <p:spPr>
          <a:xfrm>
            <a:off x="4250528" y="3126834"/>
            <a:ext cx="47404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After this line, there are three individuals in the population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Bob, aged 32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Alice, aged 27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Baby, aged 1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The average age is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32+27+1=60/3=20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:)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62C57F-24D6-0FAE-51F2-97F2835B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60" y="4511829"/>
            <a:ext cx="3251536" cy="35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80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7640219" y="544597"/>
            <a:ext cx="30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 you see any potential problems with this code snippet?</a:t>
            </a:r>
          </a:p>
        </p:txBody>
      </p:sp>
    </p:spTree>
    <p:extLst>
      <p:ext uri="{BB962C8B-B14F-4D97-AF65-F5344CB8AC3E}">
        <p14:creationId xmlns:p14="http://schemas.microsoft.com/office/powerpoint/2010/main" val="36806403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7640219" y="544597"/>
            <a:ext cx="30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 you see any potential problems with this code snippet?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7ED76-088E-5663-9981-1698D730DE7B}"/>
              </a:ext>
            </a:extLst>
          </p:cNvPr>
          <p:cNvSpPr/>
          <p:nvPr/>
        </p:nvSpPr>
        <p:spPr>
          <a:xfrm>
            <a:off x="2376635" y="2698890"/>
            <a:ext cx="3999996" cy="249748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CDB11-3F2E-0DF1-CA72-E1A893AC4C21}"/>
              </a:ext>
            </a:extLst>
          </p:cNvPr>
          <p:cNvSpPr txBox="1"/>
          <p:nvPr/>
        </p:nvSpPr>
        <p:spPr>
          <a:xfrm>
            <a:off x="2672480" y="2948638"/>
            <a:ext cx="3408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the population is empty, we </a:t>
            </a:r>
            <a:r>
              <a:rPr lang="de-DE" dirty="0">
                <a:solidFill>
                  <a:srgbClr val="FFFF00"/>
                </a:solidFill>
              </a:rPr>
              <a:t>divide by 0</a:t>
            </a:r>
          </a:p>
        </p:txBody>
      </p:sp>
    </p:spTree>
    <p:extLst>
      <p:ext uri="{BB962C8B-B14F-4D97-AF65-F5344CB8AC3E}">
        <p14:creationId xmlns:p14="http://schemas.microsoft.com/office/powerpoint/2010/main" val="15724596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7640219" y="544597"/>
            <a:ext cx="30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 you see any potential problems with this code snippet?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7ED76-088E-5663-9981-1698D730DE7B}"/>
              </a:ext>
            </a:extLst>
          </p:cNvPr>
          <p:cNvSpPr/>
          <p:nvPr/>
        </p:nvSpPr>
        <p:spPr>
          <a:xfrm>
            <a:off x="4410872" y="4874115"/>
            <a:ext cx="3923461" cy="249748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CDB11-3F2E-0DF1-CA72-E1A893AC4C21}"/>
              </a:ext>
            </a:extLst>
          </p:cNvPr>
          <p:cNvSpPr txBox="1"/>
          <p:nvPr/>
        </p:nvSpPr>
        <p:spPr>
          <a:xfrm>
            <a:off x="3096705" y="4523391"/>
            <a:ext cx="6551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Not using an associated function means </a:t>
            </a:r>
            <a:r>
              <a:rPr lang="de-DE" dirty="0">
                <a:solidFill>
                  <a:srgbClr val="FFFF00"/>
                </a:solidFill>
              </a:rPr>
              <a:t>we could set inhuman ages and heights</a:t>
            </a:r>
          </a:p>
        </p:txBody>
      </p:sp>
    </p:spTree>
    <p:extLst>
      <p:ext uri="{BB962C8B-B14F-4D97-AF65-F5344CB8AC3E}">
        <p14:creationId xmlns:p14="http://schemas.microsoft.com/office/powerpoint/2010/main" val="147689325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EBD0E5-34D0-17D0-BA33-F0504103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57" y="544597"/>
            <a:ext cx="9146686" cy="57688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785147-3FAE-84CA-A046-42F527F4E74D}"/>
              </a:ext>
            </a:extLst>
          </p:cNvPr>
          <p:cNvSpPr/>
          <p:nvPr/>
        </p:nvSpPr>
        <p:spPr>
          <a:xfrm>
            <a:off x="942597" y="544597"/>
            <a:ext cx="580060" cy="313788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B1752-C3B4-FC0B-F147-E80F1810B064}"/>
              </a:ext>
            </a:extLst>
          </p:cNvPr>
          <p:cNvSpPr txBox="1"/>
          <p:nvPr/>
        </p:nvSpPr>
        <p:spPr>
          <a:xfrm>
            <a:off x="7640219" y="544597"/>
            <a:ext cx="3029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 you see any potential problems with this code snippet?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7ED76-088E-5663-9981-1698D730DE7B}"/>
              </a:ext>
            </a:extLst>
          </p:cNvPr>
          <p:cNvSpPr/>
          <p:nvPr/>
        </p:nvSpPr>
        <p:spPr>
          <a:xfrm>
            <a:off x="5603219" y="5357498"/>
            <a:ext cx="5095664" cy="249748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CDB11-3F2E-0DF1-CA72-E1A893AC4C21}"/>
              </a:ext>
            </a:extLst>
          </p:cNvPr>
          <p:cNvSpPr txBox="1"/>
          <p:nvPr/>
        </p:nvSpPr>
        <p:spPr>
          <a:xfrm>
            <a:off x="6663118" y="4579786"/>
            <a:ext cx="4006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could </a:t>
            </a:r>
            <a:r>
              <a:rPr lang="de-DE" dirty="0">
                <a:solidFill>
                  <a:srgbClr val="FFFF00"/>
                </a:solidFill>
              </a:rPr>
              <a:t>add the same individual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5693794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076986-D93C-690C-8E8D-C5BE7155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18701219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E8698-29D9-971D-F868-13FAE4560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284274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77811-C7A2-C7C4-F801-0754F58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6" y="1440485"/>
            <a:ext cx="7417248" cy="39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9B89A-26BB-0840-2BA2-48B2BFF58E55}"/>
              </a:ext>
            </a:extLst>
          </p:cNvPr>
          <p:cNvSpPr/>
          <p:nvPr/>
        </p:nvSpPr>
        <p:spPr>
          <a:xfrm>
            <a:off x="5893249" y="4240080"/>
            <a:ext cx="1667671" cy="35367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13C4AB-CB64-A7B2-5217-5792A71F9BA5}"/>
              </a:ext>
            </a:extLst>
          </p:cNvPr>
          <p:cNvSpPr txBox="1"/>
          <p:nvPr/>
        </p:nvSpPr>
        <p:spPr>
          <a:xfrm>
            <a:off x="6322581" y="3154705"/>
            <a:ext cx="3482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Function call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parameter requires an argument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816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A5C0E-BF8C-E324-FFC7-F8F36D3C1A35}"/>
              </a:ext>
            </a:extLst>
          </p:cNvPr>
          <p:cNvSpPr txBox="1"/>
          <p:nvPr/>
        </p:nvSpPr>
        <p:spPr>
          <a:xfrm>
            <a:off x="6694347" y="2472230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sizeof&lt;A&gt; = sizeof&lt;D&gt;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FA536E-8860-3DD8-D3CF-A68313B1B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37831646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A5C0E-BF8C-E324-FFC7-F8F36D3C1A35}"/>
              </a:ext>
            </a:extLst>
          </p:cNvPr>
          <p:cNvSpPr txBox="1"/>
          <p:nvPr/>
        </p:nvSpPr>
        <p:spPr>
          <a:xfrm>
            <a:off x="6694347" y="2472230"/>
            <a:ext cx="3217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sizeof&lt;A&gt; = sizeof&lt;D&gt;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sizeof&lt;B&gt; = sizeof&lt;A&gt; = sizeof&lt;D&gt;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493229-F19C-5D9B-B125-48C57CEB2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634904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A5C0E-BF8C-E324-FFC7-F8F36D3C1A35}"/>
              </a:ext>
            </a:extLst>
          </p:cNvPr>
          <p:cNvSpPr txBox="1"/>
          <p:nvPr/>
        </p:nvSpPr>
        <p:spPr>
          <a:xfrm>
            <a:off x="6694347" y="2472230"/>
            <a:ext cx="42274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sizeof&lt;A&gt; = sizeof&lt;D&gt;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sizeof&lt;C&gt; = sizeof&lt;B&gt; = sizeof&lt;A&gt; = sizeof&lt;D&gt;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D56116-DA57-9D5E-B114-74FCBE2B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1017292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A5C0E-BF8C-E324-FFC7-F8F36D3C1A35}"/>
              </a:ext>
            </a:extLst>
          </p:cNvPr>
          <p:cNvSpPr txBox="1"/>
          <p:nvPr/>
        </p:nvSpPr>
        <p:spPr>
          <a:xfrm>
            <a:off x="6694347" y="2472230"/>
            <a:ext cx="5237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sizeof&lt;A&gt; = sizeof&lt;D&gt;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sizeof&lt;C&gt; = 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sizeof&lt;D&gt; = sizeof&lt;C&gt; = sizeof&lt;B&gt; = sizeof&lt;A&gt; = sizeof&lt;D&gt;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F64B3C-9CAE-5DF2-71A5-49FB56C6E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1982769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80703B-B680-68A0-69B2-CBF11151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27" b="833"/>
          <a:stretch/>
        </p:blipFill>
        <p:spPr>
          <a:xfrm>
            <a:off x="1378313" y="1409996"/>
            <a:ext cx="5320574" cy="40380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2367D7-524E-C10D-196E-5EC4874D4BAA}"/>
              </a:ext>
            </a:extLst>
          </p:cNvPr>
          <p:cNvSpPr/>
          <p:nvPr/>
        </p:nvSpPr>
        <p:spPr>
          <a:xfrm>
            <a:off x="798253" y="1409996"/>
            <a:ext cx="580060" cy="3137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FFD06-E6D3-F24E-15B8-4AA086B25577}"/>
              </a:ext>
            </a:extLst>
          </p:cNvPr>
          <p:cNvSpPr txBox="1"/>
          <p:nvPr/>
        </p:nvSpPr>
        <p:spPr>
          <a:xfrm>
            <a:off x="6694347" y="1409996"/>
            <a:ext cx="1459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Does this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0A5C0E-BF8C-E324-FFC7-F8F36D3C1A35}"/>
              </a:ext>
            </a:extLst>
          </p:cNvPr>
          <p:cNvSpPr txBox="1"/>
          <p:nvPr/>
        </p:nvSpPr>
        <p:spPr>
          <a:xfrm>
            <a:off x="6694347" y="2472230"/>
            <a:ext cx="52373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sizeof&lt;A&gt; = sizeof&lt;D&gt;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sizeof&lt;C&gt; = 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sizeof&lt;D&gt; = sizeof&lt;C&gt; = sizeof&lt;B&gt; = sizeof&lt;A&gt; = sizeof&lt;D&gt;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To calculate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D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need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D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Recursive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Does not work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144AE5-FED2-DE63-FCC0-4107C973E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</p:spTree>
    <p:extLst>
      <p:ext uri="{BB962C8B-B14F-4D97-AF65-F5344CB8AC3E}">
        <p14:creationId xmlns:p14="http://schemas.microsoft.com/office/powerpoint/2010/main" val="33735409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AC4B8D-9EAB-7997-514B-8166C7D8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11" y="1118659"/>
            <a:ext cx="8759978" cy="4620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CB586D-34E9-A914-9F55-BD385411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Exercises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066B8-6755-7A8D-6F59-C20159ABFDBC}"/>
              </a:ext>
            </a:extLst>
          </p:cNvPr>
          <p:cNvSpPr txBox="1"/>
          <p:nvPr/>
        </p:nvSpPr>
        <p:spPr>
          <a:xfrm>
            <a:off x="5837348" y="1929505"/>
            <a:ext cx="4152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Every field must have a value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could never instantiate this struct anyway :(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668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de-DE" dirty="0"/>
              <a:t>Next time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E560D-9AA3-F6F2-1D69-442E5400A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05573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077811-C7A2-C7C4-F801-0754F58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76" y="1440485"/>
            <a:ext cx="7417248" cy="39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89B89A-26BB-0840-2BA2-48B2BFF58E55}"/>
              </a:ext>
            </a:extLst>
          </p:cNvPr>
          <p:cNvSpPr/>
          <p:nvPr/>
        </p:nvSpPr>
        <p:spPr>
          <a:xfrm>
            <a:off x="3093653" y="4240080"/>
            <a:ext cx="4467267" cy="35367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39D0-7C41-A211-DF68-2BEAE130C86C}"/>
              </a:ext>
            </a:extLst>
          </p:cNvPr>
          <p:cNvSpPr txBox="1"/>
          <p:nvPr/>
        </p:nvSpPr>
        <p:spPr>
          <a:xfrm>
            <a:off x="6322581" y="3154705"/>
            <a:ext cx="34820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Function call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Every parameter requires an argument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Returns a value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which we can use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0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64CFC-9266-48C2-0728-C3B9E346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53" y="1226807"/>
            <a:ext cx="6004694" cy="44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1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E64CFC-9266-48C2-0728-C3B9E346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53" y="1226807"/>
            <a:ext cx="6004694" cy="44043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118B9A-DF93-351E-786F-10C31C34031F}"/>
              </a:ext>
            </a:extLst>
          </p:cNvPr>
          <p:cNvSpPr/>
          <p:nvPr/>
        </p:nvSpPr>
        <p:spPr>
          <a:xfrm>
            <a:off x="6529702" y="3404832"/>
            <a:ext cx="1848941" cy="113494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5634B-D513-D6AF-DBED-4D571EDEFE66}"/>
              </a:ext>
            </a:extLst>
          </p:cNvPr>
          <p:cNvSpPr txBox="1"/>
          <p:nvPr/>
        </p:nvSpPr>
        <p:spPr>
          <a:xfrm>
            <a:off x="8378643" y="3818415"/>
            <a:ext cx="3425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does not support named arguments</a:t>
            </a:r>
          </a:p>
        </p:txBody>
      </p:sp>
    </p:spTree>
    <p:extLst>
      <p:ext uri="{BB962C8B-B14F-4D97-AF65-F5344CB8AC3E}">
        <p14:creationId xmlns:p14="http://schemas.microsoft.com/office/powerpoint/2010/main" val="63853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503B3-7F95-8E7D-9581-E734DD8D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10" y="2529713"/>
            <a:ext cx="8131580" cy="1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45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3E47AA-19D5-5613-7D2E-6E13A9B5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10" y="2529713"/>
            <a:ext cx="8131580" cy="179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C3FE25-C221-1DDE-D01F-AA727185FA2A}"/>
              </a:ext>
            </a:extLst>
          </p:cNvPr>
          <p:cNvSpPr/>
          <p:nvPr/>
        </p:nvSpPr>
        <p:spPr>
          <a:xfrm>
            <a:off x="2030210" y="3130913"/>
            <a:ext cx="6509561" cy="12134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DBA43-E186-4367-4772-5304E0CA3508}"/>
              </a:ext>
            </a:extLst>
          </p:cNvPr>
          <p:cNvSpPr txBox="1"/>
          <p:nvPr/>
        </p:nvSpPr>
        <p:spPr>
          <a:xfrm>
            <a:off x="2502822" y="4344398"/>
            <a:ext cx="5564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does not support function overloads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You can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only have one function with any given name in a module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63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27772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566814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03F5B3-1579-D19F-376C-779636D53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Now that we‘re familiar with functions and basic types, </a:t>
            </a:r>
            <a:r>
              <a:rPr lang="de-DE" dirty="0">
                <a:solidFill>
                  <a:srgbClr val="00FF00"/>
                </a:solidFill>
              </a:rPr>
              <a:t>we can write our first real programs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want to </a:t>
            </a:r>
            <a:r>
              <a:rPr lang="de-DE" dirty="0">
                <a:solidFill>
                  <a:srgbClr val="FFFF00"/>
                </a:solidFill>
              </a:rPr>
              <a:t>create a console application where a ball bounces around the screen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069620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>
            <a:off x="2912384" y="2614298"/>
            <a:ext cx="5071496" cy="342799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7964075" y="4198195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Normal loop, our application will never stop</a:t>
            </a:r>
          </a:p>
        </p:txBody>
      </p:sp>
    </p:spTree>
    <p:extLst>
      <p:ext uri="{BB962C8B-B14F-4D97-AF65-F5344CB8AC3E}">
        <p14:creationId xmlns:p14="http://schemas.microsoft.com/office/powerpoint/2010/main" val="214305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 flipV="1">
            <a:off x="2912384" y="1276936"/>
            <a:ext cx="3444106" cy="13373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6396673" y="1468562"/>
            <a:ext cx="33281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Variables for the state of the application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Our world is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60x20 units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big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starts in the middle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of the world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moves to the bottom left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643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 flipV="1">
            <a:off x="3339373" y="2868071"/>
            <a:ext cx="4580056" cy="205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6392644" y="2498782"/>
            <a:ext cx="428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function prints the current state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1744766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 flipV="1">
            <a:off x="3339373" y="3077540"/>
            <a:ext cx="4169180" cy="15789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7508553" y="3389965"/>
            <a:ext cx="4389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Simple bouncing logic: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If we‘re at the edge of the world, invert the velocity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Ball moves in the opposite direction now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Breaks if the speed is not 1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:^)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230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>
            <a:off x="3339373" y="4656498"/>
            <a:ext cx="2400803" cy="7130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5740176" y="4859151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Update the position of the ball</a:t>
            </a:r>
          </a:p>
        </p:txBody>
      </p:sp>
    </p:spTree>
    <p:extLst>
      <p:ext uri="{BB962C8B-B14F-4D97-AF65-F5344CB8AC3E}">
        <p14:creationId xmlns:p14="http://schemas.microsoft.com/office/powerpoint/2010/main" val="1170515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C3009C-2783-DE86-4FA1-08B7902D75E9}"/>
              </a:ext>
            </a:extLst>
          </p:cNvPr>
          <p:cNvSpPr/>
          <p:nvPr/>
        </p:nvSpPr>
        <p:spPr>
          <a:xfrm flipV="1">
            <a:off x="3339372" y="5345412"/>
            <a:ext cx="4632423" cy="44310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EB51C-81B1-F611-1F57-60AFCF7AA20E}"/>
              </a:ext>
            </a:extLst>
          </p:cNvPr>
          <p:cNvSpPr txBox="1"/>
          <p:nvPr/>
        </p:nvSpPr>
        <p:spPr>
          <a:xfrm>
            <a:off x="6067425" y="4638989"/>
            <a:ext cx="4809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is a fast language, we need to </a:t>
            </a:r>
            <a:r>
              <a:rPr lang="de-DE" dirty="0">
                <a:solidFill>
                  <a:srgbClr val="FFFF00"/>
                </a:solidFill>
              </a:rPr>
              <a:t>slow down our application</a:t>
            </a:r>
            <a:r>
              <a:rPr lang="de-DE" dirty="0">
                <a:solidFill>
                  <a:schemeClr val="bg1"/>
                </a:solidFill>
              </a:rPr>
              <a:t> so we can actually see the ball move</a:t>
            </a:r>
          </a:p>
        </p:txBody>
      </p:sp>
    </p:spTree>
    <p:extLst>
      <p:ext uri="{BB962C8B-B14F-4D97-AF65-F5344CB8AC3E}">
        <p14:creationId xmlns:p14="http://schemas.microsoft.com/office/powerpoint/2010/main" val="326635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243D1-09C6-9763-5D5A-A75D6CC9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60" y="1002508"/>
            <a:ext cx="7060080" cy="4852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37458A-B1CE-6878-2D6F-CC80D5715221}"/>
              </a:ext>
            </a:extLst>
          </p:cNvPr>
          <p:cNvSpPr txBox="1"/>
          <p:nvPr/>
        </p:nvSpPr>
        <p:spPr>
          <a:xfrm>
            <a:off x="5033048" y="694731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world looks like this:</a:t>
            </a:r>
          </a:p>
        </p:txBody>
      </p:sp>
    </p:spTree>
    <p:extLst>
      <p:ext uri="{BB962C8B-B14F-4D97-AF65-F5344CB8AC3E}">
        <p14:creationId xmlns:p14="http://schemas.microsoft.com/office/powerpoint/2010/main" val="2250878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243D1-09C6-9763-5D5A-A75D6CC9A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960" y="1002508"/>
            <a:ext cx="7060080" cy="4852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37458A-B1CE-6878-2D6F-CC80D5715221}"/>
              </a:ext>
            </a:extLst>
          </p:cNvPr>
          <p:cNvSpPr txBox="1"/>
          <p:nvPr/>
        </p:nvSpPr>
        <p:spPr>
          <a:xfrm>
            <a:off x="5033048" y="694731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world looks like this: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E0F12F-5121-C6C7-85F2-0F589E35FE06}"/>
              </a:ext>
            </a:extLst>
          </p:cNvPr>
          <p:cNvSpPr/>
          <p:nvPr/>
        </p:nvSpPr>
        <p:spPr>
          <a:xfrm>
            <a:off x="5095665" y="2930891"/>
            <a:ext cx="322256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57BC3E-97D6-772C-FB2E-9D04F7A46AAF}"/>
              </a:ext>
            </a:extLst>
          </p:cNvPr>
          <p:cNvSpPr txBox="1"/>
          <p:nvPr/>
        </p:nvSpPr>
        <p:spPr>
          <a:xfrm>
            <a:off x="5456335" y="2930891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ball :^)</a:t>
            </a:r>
          </a:p>
        </p:txBody>
      </p:sp>
    </p:spTree>
    <p:extLst>
      <p:ext uri="{BB962C8B-B14F-4D97-AF65-F5344CB8AC3E}">
        <p14:creationId xmlns:p14="http://schemas.microsoft.com/office/powerpoint/2010/main" val="101026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3A3A-7963-1705-994D-9067F5C5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41635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A4D53-622A-749C-C975-63D8CC2A298A}"/>
              </a:ext>
            </a:extLst>
          </p:cNvPr>
          <p:cNvSpPr txBox="1"/>
          <p:nvPr/>
        </p:nvSpPr>
        <p:spPr>
          <a:xfrm>
            <a:off x="6485393" y="1337360"/>
            <a:ext cx="5168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Notice how there is </a:t>
            </a:r>
            <a:r>
              <a:rPr lang="de-DE" dirty="0">
                <a:solidFill>
                  <a:srgbClr val="FFFF00"/>
                </a:solidFill>
              </a:rPr>
              <a:t>a lot of stuff to keep track of the ball state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668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1CA4-1DB2-9CF8-B8F4-CB6AB5AC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21" y="624673"/>
            <a:ext cx="7156758" cy="5608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EFD8CE-6173-DE91-E864-6C3E065BFD04}"/>
              </a:ext>
            </a:extLst>
          </p:cNvPr>
          <p:cNvSpPr txBox="1"/>
          <p:nvPr/>
        </p:nvSpPr>
        <p:spPr>
          <a:xfrm>
            <a:off x="6485393" y="1337360"/>
            <a:ext cx="5168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Notice how there is </a:t>
            </a:r>
            <a:r>
              <a:rPr lang="de-DE" dirty="0">
                <a:solidFill>
                  <a:srgbClr val="FFFF00"/>
                </a:solidFill>
              </a:rPr>
              <a:t>a lot of stuff to keep track of the ball state</a:t>
            </a:r>
            <a:r>
              <a:rPr lang="de-DE" dirty="0">
                <a:solidFill>
                  <a:schemeClr val="bg1"/>
                </a:solidFill>
              </a:rPr>
              <a:t>?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initialize the ball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update the ball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DFBEE5-6274-FE59-A3C3-47BCAE1749A6}"/>
              </a:ext>
            </a:extLst>
          </p:cNvPr>
          <p:cNvSpPr/>
          <p:nvPr/>
        </p:nvSpPr>
        <p:spPr>
          <a:xfrm>
            <a:off x="3339373" y="3073512"/>
            <a:ext cx="4181266" cy="2271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FA7005-2C23-7443-56DB-E6FE03F558A4}"/>
              </a:ext>
            </a:extLst>
          </p:cNvPr>
          <p:cNvSpPr/>
          <p:nvPr/>
        </p:nvSpPr>
        <p:spPr>
          <a:xfrm>
            <a:off x="2915741" y="1727423"/>
            <a:ext cx="3472974" cy="89895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5698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2F3261-48DB-FFF3-E22D-FE45BE0C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collections of 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94802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2F3261-48DB-FFF3-E22D-FE45BE0C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collections of values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allow us to create </a:t>
            </a:r>
            <a:r>
              <a:rPr lang="de-DE" dirty="0">
                <a:solidFill>
                  <a:srgbClr val="00FF00"/>
                </a:solidFill>
              </a:rPr>
              <a:t>more complex data structures </a:t>
            </a:r>
            <a:r>
              <a:rPr lang="de-DE" dirty="0">
                <a:solidFill>
                  <a:schemeClr val="bg1"/>
                </a:solidFill>
              </a:rPr>
              <a:t>than just </a:t>
            </a:r>
            <a:r>
              <a:rPr lang="de-DE" dirty="0">
                <a:solidFill>
                  <a:srgbClr val="FFFF00"/>
                </a:solidFill>
              </a:rPr>
              <a:t>i32</a:t>
            </a:r>
            <a:r>
              <a:rPr lang="de-DE" dirty="0">
                <a:solidFill>
                  <a:schemeClr val="bg1"/>
                </a:solidFill>
              </a:rPr>
              <a:t> or </a:t>
            </a:r>
            <a:r>
              <a:rPr lang="de-DE" dirty="0">
                <a:solidFill>
                  <a:srgbClr val="FFFF00"/>
                </a:solidFill>
              </a:rPr>
              <a:t>bool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9146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2F3261-48DB-FFF3-E22D-FE45BE0C8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/>
              <a:t> are </a:t>
            </a:r>
            <a:r>
              <a:rPr lang="de-DE" dirty="0">
                <a:solidFill>
                  <a:srgbClr val="00FF00"/>
                </a:solidFill>
              </a:rPr>
              <a:t>collections of values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allow us to create </a:t>
            </a:r>
            <a:r>
              <a:rPr lang="de-DE" dirty="0">
                <a:solidFill>
                  <a:srgbClr val="00FF00"/>
                </a:solidFill>
              </a:rPr>
              <a:t>more complex data structures </a:t>
            </a:r>
            <a:r>
              <a:rPr lang="de-DE" dirty="0">
                <a:solidFill>
                  <a:schemeClr val="bg1"/>
                </a:solidFill>
              </a:rPr>
              <a:t>than just </a:t>
            </a:r>
            <a:r>
              <a:rPr lang="de-DE" dirty="0">
                <a:solidFill>
                  <a:srgbClr val="FFFF00"/>
                </a:solidFill>
              </a:rPr>
              <a:t>i32</a:t>
            </a:r>
            <a:r>
              <a:rPr lang="de-DE" dirty="0">
                <a:solidFill>
                  <a:schemeClr val="bg1"/>
                </a:solidFill>
              </a:rPr>
              <a:t> or </a:t>
            </a:r>
            <a:r>
              <a:rPr lang="de-DE" dirty="0">
                <a:solidFill>
                  <a:srgbClr val="FFFF00"/>
                </a:solidFill>
              </a:rPr>
              <a:t>bool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struct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20120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5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2249390" y="1248095"/>
            <a:ext cx="2652922" cy="1591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4902312" y="1890097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declaration</a:t>
            </a:r>
          </a:p>
        </p:txBody>
      </p:sp>
    </p:spTree>
    <p:extLst>
      <p:ext uri="{BB962C8B-B14F-4D97-AF65-F5344CB8AC3E}">
        <p14:creationId xmlns:p14="http://schemas.microsoft.com/office/powerpoint/2010/main" val="379473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3001004" y="1651559"/>
            <a:ext cx="1309163" cy="769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4310167" y="1882362"/>
            <a:ext cx="2512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made out of </a:t>
            </a:r>
            <a:r>
              <a:rPr lang="de-DE" dirty="0">
                <a:solidFill>
                  <a:srgbClr val="00FF00"/>
                </a:solidFill>
              </a:rPr>
              <a:t>fields</a:t>
            </a:r>
          </a:p>
        </p:txBody>
      </p:sp>
    </p:spTree>
    <p:extLst>
      <p:ext uri="{BB962C8B-B14F-4D97-AF65-F5344CB8AC3E}">
        <p14:creationId xmlns:p14="http://schemas.microsoft.com/office/powerpoint/2010/main" val="3292913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5981867" y="3633158"/>
            <a:ext cx="3738165" cy="769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7022036" y="3275111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</a:t>
            </a:r>
            <a:r>
              <a:rPr lang="de-DE" dirty="0">
                <a:solidFill>
                  <a:srgbClr val="00FF00"/>
                </a:solidFill>
              </a:rPr>
              <a:t>instantiation</a:t>
            </a:r>
          </a:p>
        </p:txBody>
      </p:sp>
    </p:spTree>
    <p:extLst>
      <p:ext uri="{BB962C8B-B14F-4D97-AF65-F5344CB8AC3E}">
        <p14:creationId xmlns:p14="http://schemas.microsoft.com/office/powerpoint/2010/main" val="76742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7460216" y="3633158"/>
            <a:ext cx="1949646" cy="769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7123622" y="3275111"/>
            <a:ext cx="2622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Every field has to have a value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7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3A3A-7963-1705-994D-9067F5C5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100289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2976836" y="3633158"/>
            <a:ext cx="2509564" cy="769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4231618" y="3275111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p1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p2</a:t>
            </a:r>
            <a:r>
              <a:rPr lang="de-DE" dirty="0">
                <a:solidFill>
                  <a:schemeClr val="bg1"/>
                </a:solidFill>
              </a:rPr>
              <a:t> are </a:t>
            </a:r>
            <a:r>
              <a:rPr lang="de-DE" dirty="0">
                <a:solidFill>
                  <a:srgbClr val="00FF00"/>
                </a:solidFill>
              </a:rPr>
              <a:t>instances</a:t>
            </a:r>
            <a:r>
              <a:rPr lang="de-DE" dirty="0">
                <a:solidFill>
                  <a:schemeClr val="bg1"/>
                </a:solidFill>
              </a:rPr>
              <a:t> of type </a:t>
            </a:r>
            <a:r>
              <a:rPr lang="de-DE" dirty="0">
                <a:solidFill>
                  <a:srgbClr val="FFFF00"/>
                </a:solidFill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194781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98C52D-BA80-3CBD-F991-338E4D46F652}"/>
              </a:ext>
            </a:extLst>
          </p:cNvPr>
          <p:cNvSpPr/>
          <p:nvPr/>
        </p:nvSpPr>
        <p:spPr>
          <a:xfrm>
            <a:off x="7089621" y="4442825"/>
            <a:ext cx="809667" cy="769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BA49F-FFEC-D9DD-F0B3-3764B6035048}"/>
              </a:ext>
            </a:extLst>
          </p:cNvPr>
          <p:cNvSpPr txBox="1"/>
          <p:nvPr/>
        </p:nvSpPr>
        <p:spPr>
          <a:xfrm>
            <a:off x="5646031" y="5212210"/>
            <a:ext cx="369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the </a:t>
            </a:r>
            <a:r>
              <a:rPr lang="de-DE" dirty="0">
                <a:solidFill>
                  <a:srgbClr val="00FF00"/>
                </a:solidFill>
              </a:rPr>
              <a:t>dot operator</a:t>
            </a:r>
            <a:r>
              <a:rPr lang="de-DE" dirty="0">
                <a:solidFill>
                  <a:schemeClr val="bg1"/>
                </a:solidFill>
              </a:rPr>
              <a:t>, we can access fields</a:t>
            </a:r>
          </a:p>
        </p:txBody>
      </p:sp>
    </p:spTree>
    <p:extLst>
      <p:ext uri="{BB962C8B-B14F-4D97-AF65-F5344CB8AC3E}">
        <p14:creationId xmlns:p14="http://schemas.microsoft.com/office/powerpoint/2010/main" val="1466538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6EA28-4A0C-891A-2319-341F7607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13" y="1993956"/>
            <a:ext cx="2418216" cy="111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09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6EA28-4A0C-891A-2319-341F7607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13" y="1993956"/>
            <a:ext cx="2418216" cy="11119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E272D8-2F4A-9977-4D29-93556DA45468}"/>
              </a:ext>
            </a:extLst>
          </p:cNvPr>
          <p:cNvSpPr/>
          <p:nvPr/>
        </p:nvSpPr>
        <p:spPr>
          <a:xfrm>
            <a:off x="7089621" y="4442826"/>
            <a:ext cx="809667" cy="358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4654B-19DD-238E-DD7B-05F900C79D75}"/>
              </a:ext>
            </a:extLst>
          </p:cNvPr>
          <p:cNvSpPr/>
          <p:nvPr/>
        </p:nvSpPr>
        <p:spPr>
          <a:xfrm>
            <a:off x="5880513" y="1997313"/>
            <a:ext cx="2418216" cy="5565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44246-72DE-FB97-10A4-9E73366F2BD2}"/>
              </a:ext>
            </a:extLst>
          </p:cNvPr>
          <p:cNvSpPr/>
          <p:nvPr/>
        </p:nvSpPr>
        <p:spPr>
          <a:xfrm>
            <a:off x="7435374" y="3634529"/>
            <a:ext cx="809667" cy="358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318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50E57-456D-9203-081B-9880B76C1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70" y="1248095"/>
            <a:ext cx="7599860" cy="436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6EA28-4A0C-891A-2319-341F7607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513" y="1993956"/>
            <a:ext cx="2418216" cy="11119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7E272D8-2F4A-9977-4D29-93556DA45468}"/>
              </a:ext>
            </a:extLst>
          </p:cNvPr>
          <p:cNvSpPr/>
          <p:nvPr/>
        </p:nvSpPr>
        <p:spPr>
          <a:xfrm>
            <a:off x="7089621" y="4857730"/>
            <a:ext cx="809667" cy="358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B4654B-19DD-238E-DD7B-05F900C79D75}"/>
              </a:ext>
            </a:extLst>
          </p:cNvPr>
          <p:cNvSpPr/>
          <p:nvPr/>
        </p:nvSpPr>
        <p:spPr>
          <a:xfrm>
            <a:off x="5880513" y="2549913"/>
            <a:ext cx="2418216" cy="5565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44246-72DE-FB97-10A4-9E73366F2BD2}"/>
              </a:ext>
            </a:extLst>
          </p:cNvPr>
          <p:cNvSpPr/>
          <p:nvPr/>
        </p:nvSpPr>
        <p:spPr>
          <a:xfrm>
            <a:off x="8579381" y="4041376"/>
            <a:ext cx="809667" cy="3587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897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516380-9EC0-E330-87C1-4A1B816D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48" y="1138342"/>
            <a:ext cx="6206104" cy="4581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0E02B-B740-7715-C0DF-E0B947ADED25}"/>
              </a:ext>
            </a:extLst>
          </p:cNvPr>
          <p:cNvSpPr txBox="1"/>
          <p:nvPr/>
        </p:nvSpPr>
        <p:spPr>
          <a:xfrm>
            <a:off x="6170112" y="1436023"/>
            <a:ext cx="2294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</a:p>
        </p:txBody>
      </p:sp>
    </p:spTree>
    <p:extLst>
      <p:ext uri="{BB962C8B-B14F-4D97-AF65-F5344CB8AC3E}">
        <p14:creationId xmlns:p14="http://schemas.microsoft.com/office/powerpoint/2010/main" val="2750725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1A79B7-EDEB-3E3C-5FE9-7B122F18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48" y="1138342"/>
            <a:ext cx="6206104" cy="4581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0E02B-B740-7715-C0DF-E0B947ADED25}"/>
              </a:ext>
            </a:extLst>
          </p:cNvPr>
          <p:cNvSpPr txBox="1"/>
          <p:nvPr/>
        </p:nvSpPr>
        <p:spPr>
          <a:xfrm>
            <a:off x="5813445" y="1436023"/>
            <a:ext cx="3007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Fields can be structs themselves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F372-7E60-B096-F3D9-1F35500AFB12}"/>
              </a:ext>
            </a:extLst>
          </p:cNvPr>
          <p:cNvSpPr/>
          <p:nvPr/>
        </p:nvSpPr>
        <p:spPr>
          <a:xfrm>
            <a:off x="3440078" y="2654580"/>
            <a:ext cx="2195365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874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90ADF4-60E2-FCE1-694E-781B520B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48" y="1138342"/>
            <a:ext cx="6206104" cy="4581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0E02B-B740-7715-C0DF-E0B947ADED25}"/>
              </a:ext>
            </a:extLst>
          </p:cNvPr>
          <p:cNvSpPr txBox="1"/>
          <p:nvPr/>
        </p:nvSpPr>
        <p:spPr>
          <a:xfrm>
            <a:off x="5709250" y="1436023"/>
            <a:ext cx="32159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Fields can be structs themselves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pass structs as parameters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F372-7E60-B096-F3D9-1F35500AFB12}"/>
              </a:ext>
            </a:extLst>
          </p:cNvPr>
          <p:cNvSpPr/>
          <p:nvPr/>
        </p:nvSpPr>
        <p:spPr>
          <a:xfrm>
            <a:off x="4753269" y="3175224"/>
            <a:ext cx="3166160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38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3B49C6-6C20-426A-6439-863CD7DC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48" y="1138342"/>
            <a:ext cx="6206104" cy="4581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0E02B-B740-7715-C0DF-E0B947ADED25}"/>
              </a:ext>
            </a:extLst>
          </p:cNvPr>
          <p:cNvSpPr txBox="1"/>
          <p:nvPr/>
        </p:nvSpPr>
        <p:spPr>
          <a:xfrm>
            <a:off x="5674785" y="1436023"/>
            <a:ext cx="32848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Fields can be structs themselves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pass structs as parameters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return structs from functions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F372-7E60-B096-F3D9-1F35500AFB12}"/>
              </a:ext>
            </a:extLst>
          </p:cNvPr>
          <p:cNvSpPr/>
          <p:nvPr/>
        </p:nvSpPr>
        <p:spPr>
          <a:xfrm>
            <a:off x="8048331" y="3175224"/>
            <a:ext cx="970796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773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381DE2-0423-1BA3-0AE5-1C86E1B1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48" y="1138342"/>
            <a:ext cx="6206104" cy="4581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0E02B-B740-7715-C0DF-E0B947ADED25}"/>
              </a:ext>
            </a:extLst>
          </p:cNvPr>
          <p:cNvSpPr txBox="1"/>
          <p:nvPr/>
        </p:nvSpPr>
        <p:spPr>
          <a:xfrm>
            <a:off x="5256407" y="1436023"/>
            <a:ext cx="41216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Structs 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Fields can be structs themselves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pass structs as parameters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return structs from functions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And, of course, variables can have struct types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18F372-7E60-B096-F3D9-1F35500AFB12}"/>
              </a:ext>
            </a:extLst>
          </p:cNvPr>
          <p:cNvSpPr/>
          <p:nvPr/>
        </p:nvSpPr>
        <p:spPr>
          <a:xfrm>
            <a:off x="3919433" y="4440076"/>
            <a:ext cx="1127894" cy="4984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23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3A3A-7963-1705-994D-9067F5C5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Structs</a:t>
            </a:r>
          </a:p>
          <a:p>
            <a:pPr>
              <a:buFont typeface="+mj-lt"/>
              <a:buAutoNum type="arabicPeriod"/>
            </a:pPr>
            <a:r>
              <a:rPr lang="de-DE" dirty="0"/>
              <a:t>Associated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11060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04548-A837-246F-51C4-BDB445D8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95" y="2050351"/>
            <a:ext cx="9315810" cy="27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04548-A837-246F-51C4-BDB445D8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95" y="2050351"/>
            <a:ext cx="9315810" cy="2757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760B37-4FDD-67A1-A9CF-08A8B3B7C13C}"/>
              </a:ext>
            </a:extLst>
          </p:cNvPr>
          <p:cNvSpPr/>
          <p:nvPr/>
        </p:nvSpPr>
        <p:spPr>
          <a:xfrm>
            <a:off x="2106745" y="3242696"/>
            <a:ext cx="8435038" cy="3987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ADEBE-DEF4-F758-AD2D-15276D4BDF23}"/>
              </a:ext>
            </a:extLst>
          </p:cNvPr>
          <p:cNvSpPr txBox="1"/>
          <p:nvPr/>
        </p:nvSpPr>
        <p:spPr>
          <a:xfrm>
            <a:off x="3581400" y="4435041"/>
            <a:ext cx="5040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Normal Ownership and Borrow Checker rules apply</a:t>
            </a:r>
            <a:r>
              <a:rPr lang="de-DE" dirty="0">
                <a:solidFill>
                  <a:schemeClr val="bg1"/>
                </a:solidFill>
              </a:rPr>
              <a:t> to structs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By default,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struct instances are </a:t>
            </a:r>
            <a:r>
              <a:rPr lang="de-DE" i="1" dirty="0">
                <a:solidFill>
                  <a:srgbClr val="FFFF00"/>
                </a:solidFill>
                <a:sym typeface="Wingdings" panose="05000000000000000000" pitchFamily="2" charset="2"/>
              </a:rPr>
              <a:t>always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 moved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53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04548-A837-246F-51C4-BDB445D8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95" y="2050351"/>
            <a:ext cx="9315810" cy="2757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760B37-4FDD-67A1-A9CF-08A8B3B7C13C}"/>
              </a:ext>
            </a:extLst>
          </p:cNvPr>
          <p:cNvSpPr/>
          <p:nvPr/>
        </p:nvSpPr>
        <p:spPr>
          <a:xfrm>
            <a:off x="6155080" y="3645516"/>
            <a:ext cx="793554" cy="8257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9ADEBE-DEF4-F758-AD2D-15276D4BDF23}"/>
              </a:ext>
            </a:extLst>
          </p:cNvPr>
          <p:cNvSpPr txBox="1"/>
          <p:nvPr/>
        </p:nvSpPr>
        <p:spPr>
          <a:xfrm>
            <a:off x="3329302" y="4471295"/>
            <a:ext cx="644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p1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p2</a:t>
            </a:r>
            <a:r>
              <a:rPr lang="de-DE" dirty="0">
                <a:solidFill>
                  <a:schemeClr val="bg1"/>
                </a:solidFill>
              </a:rPr>
              <a:t> are moved into the </a:t>
            </a:r>
            <a:r>
              <a:rPr lang="de-DE" dirty="0">
                <a:solidFill>
                  <a:srgbClr val="FFFF00"/>
                </a:solidFill>
              </a:rPr>
              <a:t>line</a:t>
            </a:r>
            <a:r>
              <a:rPr lang="de-DE" dirty="0">
                <a:solidFill>
                  <a:schemeClr val="bg1"/>
                </a:solidFill>
              </a:rPr>
              <a:t>, we can‘t use them down here anymore!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Using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traits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we can fix that, those will be covered next week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33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06756-30DD-2350-4DE1-7F2BF815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3325"/>
            <a:ext cx="5029200" cy="3471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D7575C-B4CC-6896-5521-69A9C85B121F}"/>
              </a:ext>
            </a:extLst>
          </p:cNvPr>
          <p:cNvSpPr txBox="1"/>
          <p:nvPr/>
        </p:nvSpPr>
        <p:spPr>
          <a:xfrm>
            <a:off x="6095999" y="1743800"/>
            <a:ext cx="5529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instances, like other variables, </a:t>
            </a:r>
            <a:r>
              <a:rPr lang="de-DE" dirty="0">
                <a:solidFill>
                  <a:srgbClr val="FFFF00"/>
                </a:solidFill>
              </a:rPr>
              <a:t>are located on the Stack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Size of a struct must be known at compile time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70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06756-30DD-2350-4DE1-7F2BF815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3325"/>
            <a:ext cx="5029200" cy="3471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D80A1-9635-DA8E-219C-A1B9E2A139D8}"/>
              </a:ext>
            </a:extLst>
          </p:cNvPr>
          <p:cNvSpPr txBox="1"/>
          <p:nvPr/>
        </p:nvSpPr>
        <p:spPr>
          <a:xfrm>
            <a:off x="6095999" y="1743800"/>
            <a:ext cx="55293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instances, like other variables, </a:t>
            </a:r>
            <a:r>
              <a:rPr lang="de-DE" dirty="0">
                <a:solidFill>
                  <a:srgbClr val="FFFF00"/>
                </a:solidFill>
              </a:rPr>
              <a:t>are located on the Stack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Size of a struct must be known at compile time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a struct is the size of all its fields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97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706756-30DD-2350-4DE1-7F2BF815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3325"/>
            <a:ext cx="5029200" cy="3471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D80A1-9635-DA8E-219C-A1B9E2A139D8}"/>
              </a:ext>
            </a:extLst>
          </p:cNvPr>
          <p:cNvSpPr txBox="1"/>
          <p:nvPr/>
        </p:nvSpPr>
        <p:spPr>
          <a:xfrm>
            <a:off x="6095999" y="1743800"/>
            <a:ext cx="55293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instances, like other variables, </a:t>
            </a:r>
            <a:r>
              <a:rPr lang="de-DE" dirty="0">
                <a:solidFill>
                  <a:srgbClr val="FFFF00"/>
                </a:solidFill>
              </a:rPr>
              <a:t>are located on the Stack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Size of a struct must be known at compile time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a struct is the size of all its fields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recursive: We need the size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to get its size!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Compiler error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47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D80A1-9635-DA8E-219C-A1B9E2A139D8}"/>
              </a:ext>
            </a:extLst>
          </p:cNvPr>
          <p:cNvSpPr txBox="1"/>
          <p:nvPr/>
        </p:nvSpPr>
        <p:spPr>
          <a:xfrm>
            <a:off x="6095999" y="1743800"/>
            <a:ext cx="5529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instances, like other variables, </a:t>
            </a:r>
            <a:r>
              <a:rPr lang="de-DE" dirty="0">
                <a:solidFill>
                  <a:srgbClr val="FFFF00"/>
                </a:solidFill>
              </a:rPr>
              <a:t>are located on the Stack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Size of a struct must be known at compile time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a struct is the size of all its fields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recursive: We need the size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to get its size!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Compiler error</a:t>
            </a:r>
          </a:p>
          <a:p>
            <a:pPr algn="ctr"/>
            <a:endParaRPr lang="de-DE" dirty="0">
              <a:solidFill>
                <a:srgbClr val="FFFF00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Solution: Add </a:t>
            </a:r>
            <a:r>
              <a:rPr lang="de-DE" dirty="0">
                <a:solidFill>
                  <a:srgbClr val="00FF00"/>
                </a:solidFill>
              </a:rPr>
              <a:t>indirection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Box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moves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value to the heap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is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always pointer-sized</a:t>
            </a:r>
            <a:endParaRPr lang="de-DE" dirty="0">
              <a:solidFill>
                <a:srgbClr val="00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B018E-0898-3949-D0A7-1F79BDD6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5" y="1968085"/>
            <a:ext cx="5616643" cy="29218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728FE9-9E14-A9D0-3412-78A9B15ED6A7}"/>
              </a:ext>
            </a:extLst>
          </p:cNvPr>
          <p:cNvSpPr/>
          <p:nvPr/>
        </p:nvSpPr>
        <p:spPr>
          <a:xfrm>
            <a:off x="1534743" y="3170189"/>
            <a:ext cx="4561256" cy="1127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706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D80A1-9635-DA8E-219C-A1B9E2A139D8}"/>
              </a:ext>
            </a:extLst>
          </p:cNvPr>
          <p:cNvSpPr txBox="1"/>
          <p:nvPr/>
        </p:nvSpPr>
        <p:spPr>
          <a:xfrm>
            <a:off x="6095999" y="1743800"/>
            <a:ext cx="55293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Struct instances, like other variables, </a:t>
            </a:r>
            <a:r>
              <a:rPr lang="de-DE" dirty="0">
                <a:solidFill>
                  <a:srgbClr val="FFFF00"/>
                </a:solidFill>
              </a:rPr>
              <a:t>are located on the Stack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Size of a struct must be known at compile time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 of a struct is the size of all its fields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recursive: We need the size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Tree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to get its size!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Compiler error</a:t>
            </a:r>
          </a:p>
          <a:p>
            <a:pPr algn="ctr"/>
            <a:endParaRPr lang="de-DE" dirty="0">
              <a:solidFill>
                <a:srgbClr val="FFFF00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Solution: Add </a:t>
            </a:r>
            <a:r>
              <a:rPr lang="de-DE" dirty="0">
                <a:solidFill>
                  <a:srgbClr val="00FF00"/>
                </a:solidFill>
              </a:rPr>
              <a:t>indirection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Box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moves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value to the heap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is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always pointer-sized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sizeof&lt;Tree&gt; = sizeof&lt;i32&gt; + 2 * sizeof&lt;Box&gt; bytes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sizeof&lt;Tree&gt; = 4 + 2 * 8 = 20 bytes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AB018E-0898-3949-D0A7-1F79BDD6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55" y="1968085"/>
            <a:ext cx="5616643" cy="29218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6924B3-8DF7-CF3E-37B8-E91881B3A304}"/>
              </a:ext>
            </a:extLst>
          </p:cNvPr>
          <p:cNvSpPr/>
          <p:nvPr/>
        </p:nvSpPr>
        <p:spPr>
          <a:xfrm>
            <a:off x="1534743" y="3170189"/>
            <a:ext cx="4561256" cy="11278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38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Associated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563784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Associated functions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 </a:t>
            </a:r>
            <a:r>
              <a:rPr lang="de-DE" dirty="0"/>
              <a:t>are </a:t>
            </a:r>
            <a:r>
              <a:rPr lang="de-DE" dirty="0">
                <a:solidFill>
                  <a:srgbClr val="00FF00"/>
                </a:solidFill>
              </a:rPr>
              <a:t>functions associated with a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833573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D3A3A-7963-1705-994D-9067F5C555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Structs</a:t>
            </a:r>
          </a:p>
          <a:p>
            <a:pPr>
              <a:buFont typeface="+mj-lt"/>
              <a:buAutoNum type="arabicPeriod"/>
            </a:pPr>
            <a:r>
              <a:rPr lang="de-DE" dirty="0"/>
              <a:t>Associated functions</a:t>
            </a:r>
          </a:p>
          <a:p>
            <a:pPr>
              <a:buFont typeface="+mj-lt"/>
              <a:buAutoNum type="arabicPeriod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948572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Associated functions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 </a:t>
            </a:r>
            <a:r>
              <a:rPr lang="de-DE" dirty="0"/>
              <a:t>are </a:t>
            </a:r>
            <a:r>
              <a:rPr lang="de-DE" dirty="0">
                <a:solidFill>
                  <a:srgbClr val="00FF00"/>
                </a:solidFill>
              </a:rPr>
              <a:t>functions associated with a type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 </a:t>
            </a:r>
            <a:r>
              <a:rPr lang="de-DE" dirty="0">
                <a:solidFill>
                  <a:schemeClr val="bg1"/>
                </a:solidFill>
              </a:rPr>
              <a:t>allow us to </a:t>
            </a:r>
            <a:r>
              <a:rPr lang="de-DE" dirty="0">
                <a:solidFill>
                  <a:srgbClr val="00FF00"/>
                </a:solidFill>
              </a:rPr>
              <a:t>implement logic for types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0998006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Associated functions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 </a:t>
            </a:r>
            <a:r>
              <a:rPr lang="de-DE" dirty="0"/>
              <a:t>are </a:t>
            </a:r>
            <a:r>
              <a:rPr lang="de-DE" dirty="0">
                <a:solidFill>
                  <a:srgbClr val="00FF00"/>
                </a:solidFill>
              </a:rPr>
              <a:t>functions associated with a type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 </a:t>
            </a:r>
            <a:r>
              <a:rPr lang="de-DE" dirty="0">
                <a:solidFill>
                  <a:schemeClr val="bg1"/>
                </a:solidFill>
              </a:rPr>
              <a:t>allow us to </a:t>
            </a:r>
            <a:r>
              <a:rPr lang="de-DE" dirty="0">
                <a:solidFill>
                  <a:srgbClr val="00FF00"/>
                </a:solidFill>
              </a:rPr>
              <a:t>implement logic for types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</a:t>
            </a:r>
            <a:r>
              <a:rPr lang="de-DE" dirty="0">
                <a:solidFill>
                  <a:srgbClr val="00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are declared using the keyword </a:t>
            </a:r>
            <a:r>
              <a:rPr lang="de-DE" dirty="0">
                <a:solidFill>
                  <a:srgbClr val="00FF00"/>
                </a:solidFill>
              </a:rPr>
              <a:t>impl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24531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46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A3FADC-B28B-D46D-2AA5-748904DDAE31}"/>
              </a:ext>
            </a:extLst>
          </p:cNvPr>
          <p:cNvSpPr/>
          <p:nvPr/>
        </p:nvSpPr>
        <p:spPr>
          <a:xfrm>
            <a:off x="2019085" y="712990"/>
            <a:ext cx="5690878" cy="17240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3311324" y="1882772"/>
            <a:ext cx="310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Every function we declare in here gets </a:t>
            </a:r>
            <a:r>
              <a:rPr lang="de-DE" dirty="0">
                <a:solidFill>
                  <a:srgbClr val="00FF00"/>
                </a:solidFill>
              </a:rPr>
              <a:t>associated with the type </a:t>
            </a:r>
            <a:r>
              <a:rPr lang="de-DE" dirty="0">
                <a:solidFill>
                  <a:srgbClr val="FFFF00"/>
                </a:solidFill>
              </a:rPr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11658475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A3FADC-B28B-D46D-2AA5-748904DDAE31}"/>
              </a:ext>
            </a:extLst>
          </p:cNvPr>
          <p:cNvSpPr/>
          <p:nvPr/>
        </p:nvSpPr>
        <p:spPr>
          <a:xfrm flipV="1">
            <a:off x="2019085" y="2437057"/>
            <a:ext cx="7568016" cy="170392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4542800" y="3558501"/>
            <a:ext cx="3106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Every function we declare in here gets </a:t>
            </a:r>
            <a:r>
              <a:rPr lang="de-DE" dirty="0">
                <a:solidFill>
                  <a:srgbClr val="00FF00"/>
                </a:solidFill>
              </a:rPr>
              <a:t>associated with the type </a:t>
            </a:r>
            <a:r>
              <a:rPr lang="de-DE" dirty="0">
                <a:solidFill>
                  <a:srgbClr val="FFFF0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8361460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A3FADC-B28B-D46D-2AA5-748904DDAE31}"/>
              </a:ext>
            </a:extLst>
          </p:cNvPr>
          <p:cNvSpPr/>
          <p:nvPr/>
        </p:nvSpPr>
        <p:spPr>
          <a:xfrm>
            <a:off x="6710971" y="1071499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4925480" y="1958904"/>
            <a:ext cx="494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Self</a:t>
            </a:r>
            <a:r>
              <a:rPr lang="de-DE" dirty="0">
                <a:solidFill>
                  <a:schemeClr val="bg1"/>
                </a:solidFill>
              </a:rPr>
              <a:t> is a </a:t>
            </a:r>
            <a:r>
              <a:rPr lang="de-DE" dirty="0">
                <a:solidFill>
                  <a:srgbClr val="00FF00"/>
                </a:solidFill>
              </a:rPr>
              <a:t>type alias </a:t>
            </a:r>
            <a:r>
              <a:rPr lang="de-DE" dirty="0">
                <a:solidFill>
                  <a:schemeClr val="bg1"/>
                </a:solidFill>
              </a:rPr>
              <a:t>for the type we‘re currently implementing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>
            <a:off x="4349778" y="1417252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54112-76D2-5149-F936-712D8EEBFFB0}"/>
              </a:ext>
            </a:extLst>
          </p:cNvPr>
          <p:cNvSpPr/>
          <p:nvPr/>
        </p:nvSpPr>
        <p:spPr>
          <a:xfrm>
            <a:off x="8598852" y="2782138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922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A3FADC-B28B-D46D-2AA5-748904DDAE31}"/>
              </a:ext>
            </a:extLst>
          </p:cNvPr>
          <p:cNvSpPr/>
          <p:nvPr/>
        </p:nvSpPr>
        <p:spPr>
          <a:xfrm>
            <a:off x="6710971" y="1071499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4925480" y="1958904"/>
            <a:ext cx="494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Self</a:t>
            </a:r>
            <a:r>
              <a:rPr lang="de-DE" dirty="0">
                <a:solidFill>
                  <a:schemeClr val="bg1"/>
                </a:solidFill>
              </a:rPr>
              <a:t> is a </a:t>
            </a:r>
            <a:r>
              <a:rPr lang="de-DE" dirty="0">
                <a:solidFill>
                  <a:srgbClr val="00FF00"/>
                </a:solidFill>
              </a:rPr>
              <a:t>type alias </a:t>
            </a:r>
            <a:r>
              <a:rPr lang="de-DE" dirty="0">
                <a:solidFill>
                  <a:schemeClr val="bg1"/>
                </a:solidFill>
              </a:rPr>
              <a:t>for the type we‘re currently implementing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>
            <a:off x="4349778" y="1417252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E54112-76D2-5149-F936-712D8EEBFFB0}"/>
              </a:ext>
            </a:extLst>
          </p:cNvPr>
          <p:cNvSpPr/>
          <p:nvPr/>
        </p:nvSpPr>
        <p:spPr>
          <a:xfrm>
            <a:off x="8598852" y="2782138"/>
            <a:ext cx="70090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1748-31E1-3B5E-897F-91B5413B2F93}"/>
              </a:ext>
            </a:extLst>
          </p:cNvPr>
          <p:cNvSpPr txBox="1"/>
          <p:nvPr/>
        </p:nvSpPr>
        <p:spPr>
          <a:xfrm>
            <a:off x="4403515" y="1723395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DC35D-87A0-0FDC-BA0C-416075DD5E28}"/>
              </a:ext>
            </a:extLst>
          </p:cNvPr>
          <p:cNvSpPr txBox="1"/>
          <p:nvPr/>
        </p:nvSpPr>
        <p:spPr>
          <a:xfrm>
            <a:off x="6764708" y="1360495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59F8A-FCF2-81EC-56AD-0358690F6721}"/>
              </a:ext>
            </a:extLst>
          </p:cNvPr>
          <p:cNvSpPr txBox="1"/>
          <p:nvPr/>
        </p:nvSpPr>
        <p:spPr>
          <a:xfrm>
            <a:off x="8687855" y="2474361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Line</a:t>
            </a:r>
          </a:p>
        </p:txBody>
      </p:sp>
    </p:spTree>
    <p:extLst>
      <p:ext uri="{BB962C8B-B14F-4D97-AF65-F5344CB8AC3E}">
        <p14:creationId xmlns:p14="http://schemas.microsoft.com/office/powerpoint/2010/main" val="3636927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3328801" y="1723395"/>
            <a:ext cx="494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 struct instantiations, if we </a:t>
            </a:r>
            <a:r>
              <a:rPr lang="de-DE" dirty="0">
                <a:solidFill>
                  <a:srgbClr val="FFFF00"/>
                </a:solidFill>
              </a:rPr>
              <a:t>assign the value of a variable to a field with the same name</a:t>
            </a:r>
            <a:r>
              <a:rPr lang="de-DE" dirty="0">
                <a:solidFill>
                  <a:schemeClr val="bg1"/>
                </a:solidFill>
              </a:rPr>
              <a:t>, we can save some typing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 flipH="1">
            <a:off x="5160116" y="1417252"/>
            <a:ext cx="1280966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792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3755033" y="1723395"/>
            <a:ext cx="2302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line is equivalent to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return Point { x: x, y: y };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 flipH="1">
            <a:off x="3242696" y="1417252"/>
            <a:ext cx="3327288" cy="306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448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8FA45-3776-6F23-65DC-74117E4F3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224"/>
          <a:stretch/>
        </p:blipFill>
        <p:spPr>
          <a:xfrm>
            <a:off x="2019085" y="737159"/>
            <a:ext cx="8153830" cy="3379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 flipH="1">
            <a:off x="2662636" y="1075528"/>
            <a:ext cx="5027186" cy="9989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AEE489-A6B1-F3EA-8C83-61E00CD10D19}"/>
              </a:ext>
            </a:extLst>
          </p:cNvPr>
          <p:cNvSpPr/>
          <p:nvPr/>
        </p:nvSpPr>
        <p:spPr>
          <a:xfrm flipH="1">
            <a:off x="2662636" y="2778782"/>
            <a:ext cx="6932522" cy="9989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6A2AA-1EC8-8D7B-C280-53355C089B79}"/>
              </a:ext>
            </a:extLst>
          </p:cNvPr>
          <p:cNvSpPr txBox="1"/>
          <p:nvPr/>
        </p:nvSpPr>
        <p:spPr>
          <a:xfrm>
            <a:off x="1956121" y="4116143"/>
            <a:ext cx="83455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we‘re associating functions with a specific type, we can declare functions with the same name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Point::new(x, y)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is different from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Line::new(start, end)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Vec::new()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is different from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Point::new(x, y)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new()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is different from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Vec::new()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4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796C-78A7-23E8-97AE-5DB2BF5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EBCE-B812-B34B-43BB-3FB7FFC7C16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6B41E85-891F-4D79-9E4C-6EA7E09A8F58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F6F9B-0123-AF13-2C21-C4D0485664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068694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179D-E7ED-D885-C44B-F39F7947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85" y="737159"/>
            <a:ext cx="8153830" cy="5383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83979-0AB8-2BC2-609A-96B3D8A4AA93}"/>
              </a:ext>
            </a:extLst>
          </p:cNvPr>
          <p:cNvSpPr txBox="1"/>
          <p:nvPr/>
        </p:nvSpPr>
        <p:spPr>
          <a:xfrm>
            <a:off x="4038600" y="4334190"/>
            <a:ext cx="590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When calling associated functions, we always have to specify the type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0479A-CD07-E8BA-C9B3-DD135BEF0997}"/>
              </a:ext>
            </a:extLst>
          </p:cNvPr>
          <p:cNvSpPr/>
          <p:nvPr/>
        </p:nvSpPr>
        <p:spPr>
          <a:xfrm flipH="1">
            <a:off x="5164144" y="4812349"/>
            <a:ext cx="1623363" cy="9842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838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04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AB6BE8-B250-A1B8-354A-1636893DCFFB}"/>
              </a:ext>
            </a:extLst>
          </p:cNvPr>
          <p:cNvSpPr/>
          <p:nvPr/>
        </p:nvSpPr>
        <p:spPr>
          <a:xfrm>
            <a:off x="3541120" y="1933533"/>
            <a:ext cx="5639136" cy="19254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5EBB4-1031-DAD4-2AFC-672B2B8868D6}"/>
              </a:ext>
            </a:extLst>
          </p:cNvPr>
          <p:cNvSpPr txBox="1"/>
          <p:nvPr/>
        </p:nvSpPr>
        <p:spPr>
          <a:xfrm>
            <a:off x="4129148" y="3859010"/>
            <a:ext cx="446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implement special functions for our types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Here: Distance between two given points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79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AB6BE8-B250-A1B8-354A-1636893DCFFB}"/>
              </a:ext>
            </a:extLst>
          </p:cNvPr>
          <p:cNvSpPr/>
          <p:nvPr/>
        </p:nvSpPr>
        <p:spPr>
          <a:xfrm>
            <a:off x="4038600" y="3319231"/>
            <a:ext cx="3002683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5EBB4-1031-DAD4-2AFC-672B2B8868D6}"/>
              </a:ext>
            </a:extLst>
          </p:cNvPr>
          <p:cNvSpPr txBox="1"/>
          <p:nvPr/>
        </p:nvSpPr>
        <p:spPr>
          <a:xfrm>
            <a:off x="4740813" y="3585092"/>
            <a:ext cx="4600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>
                <a:solidFill>
                  <a:srgbClr val="00FF00"/>
                </a:solidFill>
              </a:rPr>
              <a:t>last expression in a function is also the return value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Writing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return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optional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38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0AA24-259F-77C9-92C7-60DDE20352B0}"/>
              </a:ext>
            </a:extLst>
          </p:cNvPr>
          <p:cNvSpPr/>
          <p:nvPr/>
        </p:nvSpPr>
        <p:spPr>
          <a:xfrm>
            <a:off x="7569312" y="3702908"/>
            <a:ext cx="584088" cy="33999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DC20E-7E73-D62F-AF78-CDB515B953CC}"/>
              </a:ext>
            </a:extLst>
          </p:cNvPr>
          <p:cNvSpPr txBox="1"/>
          <p:nvPr/>
        </p:nvSpPr>
        <p:spPr>
          <a:xfrm>
            <a:off x="8153400" y="3611294"/>
            <a:ext cx="3186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How many calls to associated functions are in this code snippet?</a:t>
            </a:r>
          </a:p>
        </p:txBody>
      </p:sp>
    </p:spTree>
    <p:extLst>
      <p:ext uri="{BB962C8B-B14F-4D97-AF65-F5344CB8AC3E}">
        <p14:creationId xmlns:p14="http://schemas.microsoft.com/office/powerpoint/2010/main" val="42604329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E0AA24-259F-77C9-92C7-60DDE20352B0}"/>
              </a:ext>
            </a:extLst>
          </p:cNvPr>
          <p:cNvSpPr/>
          <p:nvPr/>
        </p:nvSpPr>
        <p:spPr>
          <a:xfrm>
            <a:off x="7569312" y="3702908"/>
            <a:ext cx="584088" cy="33999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DC20E-7E73-D62F-AF78-CDB515B953CC}"/>
              </a:ext>
            </a:extLst>
          </p:cNvPr>
          <p:cNvSpPr txBox="1"/>
          <p:nvPr/>
        </p:nvSpPr>
        <p:spPr>
          <a:xfrm>
            <a:off x="8153400" y="3611294"/>
            <a:ext cx="3186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How many calls to associated functions are in this code snippet?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DE638F-9B2C-6F26-1693-755C562E098B}"/>
              </a:ext>
            </a:extLst>
          </p:cNvPr>
          <p:cNvSpPr/>
          <p:nvPr/>
        </p:nvSpPr>
        <p:spPr>
          <a:xfrm>
            <a:off x="4034572" y="3323259"/>
            <a:ext cx="3026852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61B0AC-3EC9-5BB0-5461-420D519021C0}"/>
              </a:ext>
            </a:extLst>
          </p:cNvPr>
          <p:cNvSpPr/>
          <p:nvPr/>
        </p:nvSpPr>
        <p:spPr>
          <a:xfrm>
            <a:off x="5547998" y="4670298"/>
            <a:ext cx="2697715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47A695-E2F2-1F7A-EE28-F0AEEDB9D562}"/>
              </a:ext>
            </a:extLst>
          </p:cNvPr>
          <p:cNvSpPr/>
          <p:nvPr/>
        </p:nvSpPr>
        <p:spPr>
          <a:xfrm>
            <a:off x="5547998" y="4941137"/>
            <a:ext cx="2697715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2BC1C6-DD9E-D6E0-59F5-8FDF4CCD01A8}"/>
              </a:ext>
            </a:extLst>
          </p:cNvPr>
          <p:cNvSpPr/>
          <p:nvPr/>
        </p:nvSpPr>
        <p:spPr>
          <a:xfrm>
            <a:off x="5212987" y="5220032"/>
            <a:ext cx="3153572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207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4E1FA4-6C95-A736-D9A5-D3070943F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DE638F-9B2C-6F26-1693-755C562E098B}"/>
              </a:ext>
            </a:extLst>
          </p:cNvPr>
          <p:cNvSpPr/>
          <p:nvPr/>
        </p:nvSpPr>
        <p:spPr>
          <a:xfrm>
            <a:off x="4982876" y="1945617"/>
            <a:ext cx="3009061" cy="26183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2BC1C6-DD9E-D6E0-59F5-8FDF4CCD01A8}"/>
              </a:ext>
            </a:extLst>
          </p:cNvPr>
          <p:cNvSpPr/>
          <p:nvPr/>
        </p:nvSpPr>
        <p:spPr>
          <a:xfrm>
            <a:off x="5212987" y="5220032"/>
            <a:ext cx="3153572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641F8-6208-F607-0E45-C8C2B1A110D9}"/>
              </a:ext>
            </a:extLst>
          </p:cNvPr>
          <p:cNvSpPr txBox="1"/>
          <p:nvPr/>
        </p:nvSpPr>
        <p:spPr>
          <a:xfrm>
            <a:off x="7146016" y="5488663"/>
            <a:ext cx="3153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we only borrow </a:t>
            </a:r>
            <a:r>
              <a:rPr lang="de-DE" dirty="0">
                <a:solidFill>
                  <a:srgbClr val="FFFF00"/>
                </a:solidFill>
              </a:rPr>
              <a:t>p1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p2</a:t>
            </a:r>
            <a:r>
              <a:rPr lang="de-DE" dirty="0">
                <a:solidFill>
                  <a:schemeClr val="bg1"/>
                </a:solidFill>
              </a:rPr>
              <a:t>, we can still use them after this line</a:t>
            </a:r>
          </a:p>
        </p:txBody>
      </p:sp>
    </p:spTree>
    <p:extLst>
      <p:ext uri="{BB962C8B-B14F-4D97-AF65-F5344CB8AC3E}">
        <p14:creationId xmlns:p14="http://schemas.microsoft.com/office/powerpoint/2010/main" val="16516478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43635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  <a:r>
              <a:rPr lang="de-DE" dirty="0">
                <a:solidFill>
                  <a:schemeClr val="bg1"/>
                </a:solidFill>
              </a:rPr>
              <a:t> are a </a:t>
            </a:r>
            <a:r>
              <a:rPr lang="de-DE" dirty="0">
                <a:solidFill>
                  <a:srgbClr val="00FF00"/>
                </a:solidFill>
              </a:rPr>
              <a:t>special kind of associated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0939899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  <a:r>
              <a:rPr lang="de-DE" dirty="0">
                <a:solidFill>
                  <a:schemeClr val="bg1"/>
                </a:solidFill>
              </a:rPr>
              <a:t> are a </a:t>
            </a:r>
            <a:r>
              <a:rPr lang="de-DE" dirty="0">
                <a:solidFill>
                  <a:srgbClr val="00FF00"/>
                </a:solidFill>
              </a:rPr>
              <a:t>special kind of associated functions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  <a:r>
              <a:rPr lang="de-DE" dirty="0">
                <a:solidFill>
                  <a:schemeClr val="bg1"/>
                </a:solidFill>
              </a:rPr>
              <a:t> are all associated functions where the first parameter is either </a:t>
            </a:r>
            <a:r>
              <a:rPr lang="de-DE" dirty="0">
                <a:solidFill>
                  <a:srgbClr val="FFFF00"/>
                </a:solidFill>
              </a:rPr>
              <a:t>self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FFFF00"/>
                </a:solidFill>
              </a:rPr>
              <a:t>&amp;self</a:t>
            </a:r>
            <a:r>
              <a:rPr lang="de-DE" dirty="0">
                <a:solidFill>
                  <a:schemeClr val="bg1"/>
                </a:solidFill>
              </a:rPr>
              <a:t> or </a:t>
            </a:r>
            <a:r>
              <a:rPr lang="de-DE" dirty="0">
                <a:solidFill>
                  <a:srgbClr val="FFFF00"/>
                </a:solidFill>
              </a:rPr>
              <a:t>&amp;mut self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593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E996A-757B-1475-9B3F-C472BFD27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624927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  <a:r>
              <a:rPr lang="de-DE" dirty="0">
                <a:solidFill>
                  <a:schemeClr val="bg1"/>
                </a:solidFill>
              </a:rPr>
              <a:t> are a </a:t>
            </a:r>
            <a:r>
              <a:rPr lang="de-DE" dirty="0">
                <a:solidFill>
                  <a:srgbClr val="00FF00"/>
                </a:solidFill>
              </a:rPr>
              <a:t>special kind of associated functions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  <a:r>
              <a:rPr lang="de-DE" dirty="0">
                <a:solidFill>
                  <a:schemeClr val="bg1"/>
                </a:solidFill>
              </a:rPr>
              <a:t> are all associated functions where the first parameter is either </a:t>
            </a:r>
            <a:r>
              <a:rPr lang="de-DE" dirty="0">
                <a:solidFill>
                  <a:srgbClr val="FFFF00"/>
                </a:solidFill>
              </a:rPr>
              <a:t>self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FFFF00"/>
                </a:solidFill>
              </a:rPr>
              <a:t>&amp;self</a:t>
            </a:r>
            <a:r>
              <a:rPr lang="de-DE" dirty="0">
                <a:solidFill>
                  <a:schemeClr val="bg1"/>
                </a:solidFill>
              </a:rPr>
              <a:t> or </a:t>
            </a:r>
            <a:r>
              <a:rPr lang="de-DE" dirty="0">
                <a:solidFill>
                  <a:srgbClr val="FFFF00"/>
                </a:solidFill>
              </a:rPr>
              <a:t>&amp;mut self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 </a:t>
            </a:r>
            <a:r>
              <a:rPr lang="de-DE" dirty="0">
                <a:solidFill>
                  <a:schemeClr val="bg1"/>
                </a:solidFill>
              </a:rPr>
              <a:t>allow us to easily </a:t>
            </a:r>
            <a:r>
              <a:rPr lang="de-DE" dirty="0">
                <a:solidFill>
                  <a:srgbClr val="00FF00"/>
                </a:solidFill>
              </a:rPr>
              <a:t>call associated functions on struct instances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7372342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69D2E3-F560-7D1C-DACF-1FD206DF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6085258" cy="517936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882E26-0A32-7561-1E57-C100648B24C1}"/>
              </a:ext>
            </a:extLst>
          </p:cNvPr>
          <p:cNvSpPr/>
          <p:nvPr/>
        </p:nvSpPr>
        <p:spPr>
          <a:xfrm>
            <a:off x="3581400" y="1937560"/>
            <a:ext cx="5557229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3D6872-0ABF-C894-42D3-53310E04FE06}"/>
              </a:ext>
            </a:extLst>
          </p:cNvPr>
          <p:cNvSpPr txBox="1"/>
          <p:nvPr/>
        </p:nvSpPr>
        <p:spPr>
          <a:xfrm>
            <a:off x="7138836" y="2868774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Currently an </a:t>
            </a:r>
            <a:r>
              <a:rPr lang="de-DE" dirty="0">
                <a:solidFill>
                  <a:srgbClr val="00FF00"/>
                </a:solidFill>
              </a:rPr>
              <a:t>associated function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First parameter is not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self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3055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EB48A-4867-D2AB-6229-5227A490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5703206" cy="51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35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EB48A-4867-D2AB-6229-5227A490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5703206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D0EA4-0DAB-B6EA-0C39-0D72BE3B6C10}"/>
              </a:ext>
            </a:extLst>
          </p:cNvPr>
          <p:cNvSpPr/>
          <p:nvPr/>
        </p:nvSpPr>
        <p:spPr>
          <a:xfrm>
            <a:off x="3529034" y="1937560"/>
            <a:ext cx="5014766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DCC36-C964-3717-3A6A-48E5A85047DA}"/>
              </a:ext>
            </a:extLst>
          </p:cNvPr>
          <p:cNvSpPr txBox="1"/>
          <p:nvPr/>
        </p:nvSpPr>
        <p:spPr>
          <a:xfrm>
            <a:off x="7263250" y="2905780"/>
            <a:ext cx="2250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distance</a:t>
            </a:r>
            <a:r>
              <a:rPr lang="de-DE" dirty="0">
                <a:solidFill>
                  <a:schemeClr val="bg1"/>
                </a:solidFill>
              </a:rPr>
              <a:t> is now a </a:t>
            </a:r>
            <a:r>
              <a:rPr lang="de-DE" dirty="0">
                <a:solidFill>
                  <a:srgbClr val="00FF00"/>
                </a:solidFill>
              </a:rPr>
              <a:t>method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First parameter is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&amp;self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604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EB48A-4867-D2AB-6229-5227A490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5703206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D0EA4-0DAB-B6EA-0C39-0D72BE3B6C10}"/>
              </a:ext>
            </a:extLst>
          </p:cNvPr>
          <p:cNvSpPr/>
          <p:nvPr/>
        </p:nvSpPr>
        <p:spPr>
          <a:xfrm>
            <a:off x="5176229" y="1937560"/>
            <a:ext cx="555892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DCC36-C964-3717-3A6A-48E5A85047DA}"/>
              </a:ext>
            </a:extLst>
          </p:cNvPr>
          <p:cNvSpPr txBox="1"/>
          <p:nvPr/>
        </p:nvSpPr>
        <p:spPr>
          <a:xfrm>
            <a:off x="5083489" y="3582231"/>
            <a:ext cx="613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self</a:t>
            </a:r>
            <a:r>
              <a:rPr lang="de-DE" dirty="0">
                <a:solidFill>
                  <a:schemeClr val="bg1"/>
                </a:solidFill>
              </a:rPr>
              <a:t> is now a specific instance of type </a:t>
            </a:r>
            <a:r>
              <a:rPr lang="de-DE" dirty="0">
                <a:solidFill>
                  <a:srgbClr val="FFFF00"/>
                </a:solidFill>
              </a:rPr>
              <a:t>Point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don‘t need to provide the type, there‘s only one option what it can be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F787D5-4650-96F5-0672-40C4CEAD0D9F}"/>
              </a:ext>
            </a:extLst>
          </p:cNvPr>
          <p:cNvSpPr/>
          <p:nvPr/>
        </p:nvSpPr>
        <p:spPr>
          <a:xfrm>
            <a:off x="6827118" y="2194694"/>
            <a:ext cx="555892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C27F73-FD4B-637F-E098-BF9DF493A592}"/>
              </a:ext>
            </a:extLst>
          </p:cNvPr>
          <p:cNvSpPr/>
          <p:nvPr/>
        </p:nvSpPr>
        <p:spPr>
          <a:xfrm>
            <a:off x="6827118" y="2475112"/>
            <a:ext cx="555892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475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EB48A-4867-D2AB-6229-5227A490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5703206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D0EA4-0DAB-B6EA-0C39-0D72BE3B6C10}"/>
              </a:ext>
            </a:extLst>
          </p:cNvPr>
          <p:cNvSpPr/>
          <p:nvPr/>
        </p:nvSpPr>
        <p:spPr>
          <a:xfrm>
            <a:off x="5168509" y="5209459"/>
            <a:ext cx="2094741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DCC36-C964-3717-3A6A-48E5A85047DA}"/>
              </a:ext>
            </a:extLst>
          </p:cNvPr>
          <p:cNvSpPr txBox="1"/>
          <p:nvPr/>
        </p:nvSpPr>
        <p:spPr>
          <a:xfrm>
            <a:off x="6215879" y="3671137"/>
            <a:ext cx="3903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use the </a:t>
            </a:r>
            <a:r>
              <a:rPr lang="de-DE" dirty="0">
                <a:solidFill>
                  <a:srgbClr val="00FF00"/>
                </a:solidFill>
              </a:rPr>
              <a:t>dot operator</a:t>
            </a:r>
            <a:r>
              <a:rPr lang="de-DE" dirty="0">
                <a:solidFill>
                  <a:schemeClr val="bg1"/>
                </a:solidFill>
              </a:rPr>
              <a:t> to call the method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p1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passed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&amp;self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761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3EB48A-4867-D2AB-6229-5227A4909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1" y="839319"/>
            <a:ext cx="5703206" cy="5179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7D0EA4-0DAB-B6EA-0C39-0D72BE3B6C10}"/>
              </a:ext>
            </a:extLst>
          </p:cNvPr>
          <p:cNvSpPr/>
          <p:nvPr/>
        </p:nvSpPr>
        <p:spPr>
          <a:xfrm>
            <a:off x="6610266" y="5209459"/>
            <a:ext cx="620342" cy="27794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DCC36-C964-3717-3A6A-48E5A85047DA}"/>
              </a:ext>
            </a:extLst>
          </p:cNvPr>
          <p:cNvSpPr txBox="1"/>
          <p:nvPr/>
        </p:nvSpPr>
        <p:spPr>
          <a:xfrm>
            <a:off x="6215881" y="3671137"/>
            <a:ext cx="39036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use the </a:t>
            </a:r>
            <a:r>
              <a:rPr lang="de-DE" dirty="0">
                <a:solidFill>
                  <a:srgbClr val="00FF00"/>
                </a:solidFill>
              </a:rPr>
              <a:t>dot operator</a:t>
            </a:r>
            <a:r>
              <a:rPr lang="de-DE" dirty="0">
                <a:solidFill>
                  <a:schemeClr val="bg1"/>
                </a:solidFill>
              </a:rPr>
              <a:t> to call the method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p1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passed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&amp;self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now need to provide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one less argument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5008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1A932-6639-F9C9-EA01-68B17553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6" y="1212237"/>
            <a:ext cx="7938228" cy="443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0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0E189E-BB4E-4A12-D51E-B897FD90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6" y="1212237"/>
            <a:ext cx="7938228" cy="44335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FD00-1E27-FDC4-1C2A-5BED5BA256B0}"/>
              </a:ext>
            </a:extLst>
          </p:cNvPr>
          <p:cNvSpPr/>
          <p:nvPr/>
        </p:nvSpPr>
        <p:spPr>
          <a:xfrm>
            <a:off x="4527690" y="1192097"/>
            <a:ext cx="1623362" cy="3797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76ABB-D35F-DB36-9AA5-2C7D1F6689E8}"/>
              </a:ext>
            </a:extLst>
          </p:cNvPr>
          <p:cNvSpPr txBox="1"/>
          <p:nvPr/>
        </p:nvSpPr>
        <p:spPr>
          <a:xfrm>
            <a:off x="5461638" y="1620156"/>
            <a:ext cx="4769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Methods can also take mutable references to the instance</a:t>
            </a:r>
          </a:p>
        </p:txBody>
      </p:sp>
    </p:spTree>
    <p:extLst>
      <p:ext uri="{BB962C8B-B14F-4D97-AF65-F5344CB8AC3E}">
        <p14:creationId xmlns:p14="http://schemas.microsoft.com/office/powerpoint/2010/main" val="2573227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02394C-741F-CAFB-3BA2-BE7BBA645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6" y="1212237"/>
            <a:ext cx="7938228" cy="44335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FD00-1E27-FDC4-1C2A-5BED5BA256B0}"/>
              </a:ext>
            </a:extLst>
          </p:cNvPr>
          <p:cNvSpPr/>
          <p:nvPr/>
        </p:nvSpPr>
        <p:spPr>
          <a:xfrm>
            <a:off x="2769718" y="3789460"/>
            <a:ext cx="1806309" cy="3797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76ABB-D35F-DB36-9AA5-2C7D1F6689E8}"/>
              </a:ext>
            </a:extLst>
          </p:cNvPr>
          <p:cNvSpPr txBox="1"/>
          <p:nvPr/>
        </p:nvSpPr>
        <p:spPr>
          <a:xfrm>
            <a:off x="4038600" y="3399795"/>
            <a:ext cx="5157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To call a mutable method, we need to have a mutable instance</a:t>
            </a:r>
          </a:p>
        </p:txBody>
      </p:sp>
    </p:spTree>
    <p:extLst>
      <p:ext uri="{BB962C8B-B14F-4D97-AF65-F5344CB8AC3E}">
        <p14:creationId xmlns:p14="http://schemas.microsoft.com/office/powerpoint/2010/main" val="2845459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95B87-27F0-4529-16A6-1E4D734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E996A-757B-1475-9B3F-C472BFD277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Functions</a:t>
            </a:r>
            <a:r>
              <a:rPr lang="de-DE" dirty="0"/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fn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Functions can take in </a:t>
            </a:r>
            <a:r>
              <a:rPr lang="de-DE" dirty="0">
                <a:solidFill>
                  <a:srgbClr val="FFFF00"/>
                </a:solidFill>
              </a:rPr>
              <a:t>parameters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Functions can </a:t>
            </a:r>
            <a:r>
              <a:rPr lang="de-DE" dirty="0">
                <a:solidFill>
                  <a:srgbClr val="FFFF00"/>
                </a:solidFill>
              </a:rPr>
              <a:t>return</a:t>
            </a:r>
            <a:r>
              <a:rPr lang="de-DE" dirty="0"/>
              <a:t> </a:t>
            </a:r>
            <a:r>
              <a:rPr lang="de-DE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3503878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AAEA00-B910-8869-ACC2-76357F8F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6" y="1212237"/>
            <a:ext cx="7938228" cy="44335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4DFD00-1E27-FDC4-1C2A-5BED5BA256B0}"/>
              </a:ext>
            </a:extLst>
          </p:cNvPr>
          <p:cNvSpPr/>
          <p:nvPr/>
        </p:nvSpPr>
        <p:spPr>
          <a:xfrm>
            <a:off x="2769718" y="4561284"/>
            <a:ext cx="1625041" cy="37972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76ABB-D35F-DB36-9AA5-2C7D1F6689E8}"/>
              </a:ext>
            </a:extLst>
          </p:cNvPr>
          <p:cNvSpPr txBox="1"/>
          <p:nvPr/>
        </p:nvSpPr>
        <p:spPr>
          <a:xfrm>
            <a:off x="2910672" y="5281686"/>
            <a:ext cx="6370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automatically borrows for us, we don‘t need to write </a:t>
            </a:r>
            <a:r>
              <a:rPr lang="de-DE" dirty="0">
                <a:solidFill>
                  <a:srgbClr val="FFFF00"/>
                </a:solidFill>
              </a:rPr>
              <a:t>(&amp;mut p1).update(...)</a:t>
            </a:r>
          </a:p>
        </p:txBody>
      </p:sp>
    </p:spTree>
    <p:extLst>
      <p:ext uri="{BB962C8B-B14F-4D97-AF65-F5344CB8AC3E}">
        <p14:creationId xmlns:p14="http://schemas.microsoft.com/office/powerpoint/2010/main" val="34938644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AAEA00-B910-8869-ACC2-76357F8F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86" y="1212237"/>
            <a:ext cx="7938228" cy="44335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23A53-F522-7FDD-6D14-4DDC9120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208887"/>
            <a:ext cx="2929168" cy="1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693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D5761-0882-A891-D775-5B748E12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66" y="729103"/>
            <a:ext cx="6125268" cy="53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5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D5761-0882-A891-D775-5B748E12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66" y="729103"/>
            <a:ext cx="6125268" cy="53997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AAEF0B-FA9D-167C-64BE-EF933E050507}"/>
              </a:ext>
            </a:extLst>
          </p:cNvPr>
          <p:cNvSpPr/>
          <p:nvPr/>
        </p:nvSpPr>
        <p:spPr>
          <a:xfrm>
            <a:off x="3573344" y="1639475"/>
            <a:ext cx="4511241" cy="2698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F9283-BFF4-7A77-4553-58555BAC9075}"/>
              </a:ext>
            </a:extLst>
          </p:cNvPr>
          <p:cNvSpPr txBox="1"/>
          <p:nvPr/>
        </p:nvSpPr>
        <p:spPr>
          <a:xfrm>
            <a:off x="5837020" y="2124536"/>
            <a:ext cx="3026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Final version of methods: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Taking ownership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of the instance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DDEC5-30BD-D459-35D1-DF2169C77600}"/>
              </a:ext>
            </a:extLst>
          </p:cNvPr>
          <p:cNvSpPr/>
          <p:nvPr/>
        </p:nvSpPr>
        <p:spPr>
          <a:xfrm>
            <a:off x="3573344" y="2854874"/>
            <a:ext cx="4511241" cy="2698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7346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D5761-0882-A891-D775-5B748E125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366" y="729103"/>
            <a:ext cx="6125268" cy="53997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AAEF0B-FA9D-167C-64BE-EF933E050507}"/>
              </a:ext>
            </a:extLst>
          </p:cNvPr>
          <p:cNvSpPr/>
          <p:nvPr/>
        </p:nvSpPr>
        <p:spPr>
          <a:xfrm>
            <a:off x="3573344" y="1639475"/>
            <a:ext cx="4511241" cy="240886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F9283-BFF4-7A77-4553-58555BAC9075}"/>
              </a:ext>
            </a:extLst>
          </p:cNvPr>
          <p:cNvSpPr txBox="1"/>
          <p:nvPr/>
        </p:nvSpPr>
        <p:spPr>
          <a:xfrm>
            <a:off x="4852624" y="4191919"/>
            <a:ext cx="5158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Commonly seen with the </a:t>
            </a:r>
            <a:r>
              <a:rPr lang="de-DE" dirty="0">
                <a:solidFill>
                  <a:srgbClr val="00FF00"/>
                </a:solidFill>
              </a:rPr>
              <a:t>builder pattern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Allows us to define a default instance, and set specific fields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005CCB-BA65-01D7-6FDD-B7860ADF2E25}"/>
              </a:ext>
            </a:extLst>
          </p:cNvPr>
          <p:cNvSpPr/>
          <p:nvPr/>
        </p:nvSpPr>
        <p:spPr>
          <a:xfrm flipH="1" flipV="1">
            <a:off x="5812683" y="4938564"/>
            <a:ext cx="3238668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4755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2194CA-1E76-51A4-4BFD-9A4D6EB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Using our newfound knowledge, we can now use </a:t>
            </a:r>
            <a:r>
              <a:rPr lang="de-DE" dirty="0">
                <a:solidFill>
                  <a:srgbClr val="FFFF00"/>
                </a:solidFill>
              </a:rPr>
              <a:t>structs and methods</a:t>
            </a:r>
            <a:r>
              <a:rPr lang="de-DE" dirty="0">
                <a:solidFill>
                  <a:schemeClr val="bg1"/>
                </a:solidFill>
              </a:rPr>
              <a:t> for our ball application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2982386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0ED39F-7C57-2FE9-AE12-21AE34BD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17" y="1447523"/>
            <a:ext cx="5227966" cy="39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704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BE798-A592-17B5-0556-EF70CA65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17" y="1447523"/>
            <a:ext cx="5227966" cy="3962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95DD6-774E-9740-B213-A02CF6C3BB69}"/>
              </a:ext>
            </a:extLst>
          </p:cNvPr>
          <p:cNvSpPr/>
          <p:nvPr/>
        </p:nvSpPr>
        <p:spPr>
          <a:xfrm>
            <a:off x="4672705" y="2128629"/>
            <a:ext cx="1917420" cy="1218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6D067-4CF4-875F-63D4-F9EF29A00022}"/>
              </a:ext>
            </a:extLst>
          </p:cNvPr>
          <p:cNvSpPr txBox="1"/>
          <p:nvPr/>
        </p:nvSpPr>
        <p:spPr>
          <a:xfrm>
            <a:off x="6769422" y="2584140"/>
            <a:ext cx="2095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ball position in the world</a:t>
            </a:r>
          </a:p>
        </p:txBody>
      </p:sp>
    </p:spTree>
    <p:extLst>
      <p:ext uri="{BB962C8B-B14F-4D97-AF65-F5344CB8AC3E}">
        <p14:creationId xmlns:p14="http://schemas.microsoft.com/office/powerpoint/2010/main" val="2356377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BE798-A592-17B5-0556-EF70CA65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017" y="1447523"/>
            <a:ext cx="5227966" cy="396295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895DD6-774E-9740-B213-A02CF6C3BB69}"/>
              </a:ext>
            </a:extLst>
          </p:cNvPr>
          <p:cNvSpPr/>
          <p:nvPr/>
        </p:nvSpPr>
        <p:spPr>
          <a:xfrm>
            <a:off x="4672704" y="3498215"/>
            <a:ext cx="3810671" cy="1218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86D067-4CF4-875F-63D4-F9EF29A00022}"/>
              </a:ext>
            </a:extLst>
          </p:cNvPr>
          <p:cNvSpPr txBox="1"/>
          <p:nvPr/>
        </p:nvSpPr>
        <p:spPr>
          <a:xfrm>
            <a:off x="8709983" y="3953726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7130537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E67E503-81CA-4AD7-C6E5-7EA69DFB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Methods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9DB8-D812-D47F-653E-90199BE6D30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662C8FC-3B61-443A-A886-582E6FA40A4D}" type="datetime1">
              <a:rPr lang="de-DE" smtClean="0"/>
              <a:t>02.07.2024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12EC6-7A01-165B-B428-A5BA1D876F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ECB69-EF3F-B19F-DF15-DD8194C6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13" y="1170792"/>
            <a:ext cx="8502174" cy="45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32098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3018</Words>
  <Application>Microsoft Office PowerPoint</Application>
  <PresentationFormat>Widescreen</PresentationFormat>
  <Paragraphs>573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beginners</vt:lpstr>
      <vt:lpstr>Plan for today</vt:lpstr>
      <vt:lpstr>Plan for today</vt:lpstr>
      <vt:lpstr>Plan for today</vt:lpstr>
      <vt:lpstr>Plan for today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Structs</vt:lpstr>
      <vt:lpstr>Structs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Structs</vt:lpstr>
      <vt:lpstr>Associated functions</vt:lpstr>
      <vt:lpstr>Associated functions</vt:lpstr>
      <vt:lpstr>Associated functions</vt:lpstr>
      <vt:lpstr>Associated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Methods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Intermission - Exercises</vt:lpstr>
      <vt:lpstr>Intermission - Exercises</vt:lpstr>
      <vt:lpstr>Intermission - Exercises</vt:lpstr>
      <vt:lpstr>Intermission -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Intermission - Exercises</vt:lpstr>
      <vt:lpstr>Intermission - Exercises</vt:lpstr>
      <vt:lpstr>Intermission - Exercises</vt:lpstr>
      <vt:lpstr>Intermission - Exercises</vt:lpstr>
      <vt:lpstr>Intermission - Exercises</vt:lpstr>
      <vt:lpstr>Intermission - Exercises</vt:lpstr>
      <vt:lpstr>Intermission - Exercises</vt:lpstr>
      <vt:lpstr>Intermission - Exercises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165</cp:revision>
  <dcterms:created xsi:type="dcterms:W3CDTF">2024-07-02T11:19:15Z</dcterms:created>
  <dcterms:modified xsi:type="dcterms:W3CDTF">2024-07-02T15:56:37Z</dcterms:modified>
</cp:coreProperties>
</file>